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Override1.xml" ContentType="application/vnd.openxmlformats-officedocument.themeOverrid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bookmarkIdSeed="2">
  <p:sldMasterIdLst>
    <p:sldMasterId id="2147483650" r:id="rId4"/>
    <p:sldMasterId id="2147483659" r:id="rId5"/>
  </p:sldMasterIdLst>
  <p:notesMasterIdLst>
    <p:notesMasterId r:id="rId24"/>
  </p:notesMasterIdLst>
  <p:handoutMasterIdLst>
    <p:handoutMasterId r:id="rId25"/>
  </p:handoutMasterIdLst>
  <p:sldIdLst>
    <p:sldId id="451" r:id="rId6"/>
    <p:sldId id="506" r:id="rId7"/>
    <p:sldId id="538" r:id="rId8"/>
    <p:sldId id="541" r:id="rId9"/>
    <p:sldId id="554" r:id="rId10"/>
    <p:sldId id="519" r:id="rId11"/>
    <p:sldId id="529" r:id="rId12"/>
    <p:sldId id="550" r:id="rId13"/>
    <p:sldId id="552" r:id="rId14"/>
    <p:sldId id="542" r:id="rId15"/>
    <p:sldId id="551" r:id="rId16"/>
    <p:sldId id="555" r:id="rId17"/>
    <p:sldId id="556" r:id="rId18"/>
    <p:sldId id="557" r:id="rId19"/>
    <p:sldId id="558" r:id="rId20"/>
    <p:sldId id="553" r:id="rId21"/>
    <p:sldId id="518" r:id="rId22"/>
    <p:sldId id="533" r:id="rId23"/>
  </p:sldIdLst>
  <p:sldSz cx="9144000" cy="6858000" type="screen4x3"/>
  <p:notesSz cx="7010400" cy="9296400"/>
  <p:defaultTextStyle>
    <a:defPPr>
      <a:defRPr lang="en-US"/>
    </a:defPPr>
    <a:lvl1pPr algn="l" defTabSz="457200" rtl="0" fontAlgn="base">
      <a:spcBef>
        <a:spcPct val="0"/>
      </a:spcBef>
      <a:spcAft>
        <a:spcPct val="0"/>
      </a:spcAft>
      <a:defRPr b="1" kern="1200">
        <a:solidFill>
          <a:schemeClr val="tx1"/>
        </a:solidFill>
        <a:latin typeface="Arial" charset="0"/>
        <a:ea typeface="+mn-ea"/>
        <a:cs typeface="Arial" charset="0"/>
      </a:defRPr>
    </a:lvl1pPr>
    <a:lvl2pPr marL="457200" algn="l" defTabSz="457200" rtl="0" fontAlgn="base">
      <a:spcBef>
        <a:spcPct val="0"/>
      </a:spcBef>
      <a:spcAft>
        <a:spcPct val="0"/>
      </a:spcAft>
      <a:defRPr b="1" kern="1200">
        <a:solidFill>
          <a:schemeClr val="tx1"/>
        </a:solidFill>
        <a:latin typeface="Arial" charset="0"/>
        <a:ea typeface="+mn-ea"/>
        <a:cs typeface="Arial" charset="0"/>
      </a:defRPr>
    </a:lvl2pPr>
    <a:lvl3pPr marL="914400" algn="l" defTabSz="457200" rtl="0" fontAlgn="base">
      <a:spcBef>
        <a:spcPct val="0"/>
      </a:spcBef>
      <a:spcAft>
        <a:spcPct val="0"/>
      </a:spcAft>
      <a:defRPr b="1" kern="1200">
        <a:solidFill>
          <a:schemeClr val="tx1"/>
        </a:solidFill>
        <a:latin typeface="Arial" charset="0"/>
        <a:ea typeface="+mn-ea"/>
        <a:cs typeface="Arial" charset="0"/>
      </a:defRPr>
    </a:lvl3pPr>
    <a:lvl4pPr marL="1371600" algn="l" defTabSz="457200" rtl="0" fontAlgn="base">
      <a:spcBef>
        <a:spcPct val="0"/>
      </a:spcBef>
      <a:spcAft>
        <a:spcPct val="0"/>
      </a:spcAft>
      <a:defRPr b="1" kern="1200">
        <a:solidFill>
          <a:schemeClr val="tx1"/>
        </a:solidFill>
        <a:latin typeface="Arial" charset="0"/>
        <a:ea typeface="+mn-ea"/>
        <a:cs typeface="Arial" charset="0"/>
      </a:defRPr>
    </a:lvl4pPr>
    <a:lvl5pPr marL="1828800" algn="l" defTabSz="457200"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1" name="Author" initials="A" lastIdx="0" clrIdx="10"/>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A51C30"/>
    <a:srgbClr val="800000"/>
    <a:srgbClr val="BAC5C6"/>
    <a:srgbClr val="898989"/>
    <a:srgbClr val="E7DABF"/>
    <a:srgbClr val="293352"/>
    <a:srgbClr val="FFFFFF"/>
    <a:srgbClr val="EEECE1"/>
    <a:srgbClr val="B51E34"/>
    <a:srgbClr val="E3DA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08" autoAdjust="0"/>
    <p:restoredTop sz="78545" autoAdjust="0"/>
  </p:normalViewPr>
  <p:slideViewPr>
    <p:cSldViewPr snapToObjects="1">
      <p:cViewPr varScale="1">
        <p:scale>
          <a:sx n="70" d="100"/>
          <a:sy n="70" d="100"/>
        </p:scale>
        <p:origin x="1570" y="48"/>
      </p:cViewPr>
      <p:guideLst>
        <p:guide orient="horz" pos="2160"/>
        <p:guide pos="2880"/>
      </p:guideLst>
    </p:cSldViewPr>
  </p:slideViewPr>
  <p:outlineViewPr>
    <p:cViewPr>
      <p:scale>
        <a:sx n="33" d="100"/>
        <a:sy n="33" d="100"/>
      </p:scale>
      <p:origin x="0" y="-101"/>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p:scale>
          <a:sx n="120" d="100"/>
          <a:sy n="120" d="100"/>
        </p:scale>
        <p:origin x="1334" y="-133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B64C9B-3B39-4DD1-9DEF-F9CFBEAE45AD}" type="doc">
      <dgm:prSet loTypeId="urn:microsoft.com/office/officeart/2005/8/layout/gear1" loCatId="cycle" qsTypeId="urn:microsoft.com/office/officeart/2005/8/quickstyle/3d1" qsCatId="3D" csTypeId="urn:microsoft.com/office/officeart/2005/8/colors/accent1_2" csCatId="accent1" phldr="1"/>
      <dgm:spPr/>
    </dgm:pt>
    <dgm:pt modelId="{F1C8033D-FBEC-4676-8F67-01CC224FFECC}">
      <dgm:prSet phldrT="[Text]"/>
      <dgm:spPr/>
      <dgm:t>
        <a:bodyPr/>
        <a:lstStyle/>
        <a:p>
          <a:r>
            <a:rPr lang="en-US" b="1" dirty="0" smtClean="0"/>
            <a:t>Delegated Group Administration</a:t>
          </a:r>
          <a:endParaRPr lang="en-US" b="1" dirty="0"/>
        </a:p>
      </dgm:t>
    </dgm:pt>
    <dgm:pt modelId="{812985E9-BABE-4E16-90E0-5AEA86D80F6E}" type="parTrans" cxnId="{99131516-9295-4C8C-B264-CD607AC196AA}">
      <dgm:prSet/>
      <dgm:spPr/>
      <dgm:t>
        <a:bodyPr/>
        <a:lstStyle/>
        <a:p>
          <a:endParaRPr lang="en-US"/>
        </a:p>
      </dgm:t>
    </dgm:pt>
    <dgm:pt modelId="{AEF743D6-15CD-4CF3-8964-36C67A4A00EC}" type="sibTrans" cxnId="{99131516-9295-4C8C-B264-CD607AC196AA}">
      <dgm:prSet/>
      <dgm:spPr/>
      <dgm:t>
        <a:bodyPr/>
        <a:lstStyle/>
        <a:p>
          <a:endParaRPr lang="en-US"/>
        </a:p>
      </dgm:t>
    </dgm:pt>
    <dgm:pt modelId="{588A8AA2-367D-45D0-ABE4-78DC91E54E3B}">
      <dgm:prSet phldrT="[Text]"/>
      <dgm:spPr/>
      <dgm:t>
        <a:bodyPr/>
        <a:lstStyle/>
        <a:p>
          <a:r>
            <a:rPr lang="en-US" b="1" dirty="0" smtClean="0"/>
            <a:t>Group</a:t>
          </a:r>
          <a:r>
            <a:rPr lang="en-US" dirty="0" smtClean="0"/>
            <a:t> </a:t>
          </a:r>
          <a:r>
            <a:rPr lang="en-US" b="1" dirty="0" smtClean="0"/>
            <a:t>Services</a:t>
          </a:r>
          <a:endParaRPr lang="en-US" b="1" dirty="0"/>
        </a:p>
      </dgm:t>
    </dgm:pt>
    <dgm:pt modelId="{86A78B3E-9F06-40FE-8188-41716CCBE469}" type="parTrans" cxnId="{20511E12-5E7E-4AA5-AC2F-7E31E89E43F7}">
      <dgm:prSet/>
      <dgm:spPr/>
      <dgm:t>
        <a:bodyPr/>
        <a:lstStyle/>
        <a:p>
          <a:endParaRPr lang="en-US"/>
        </a:p>
      </dgm:t>
    </dgm:pt>
    <dgm:pt modelId="{D9ACF146-2E3D-434D-A517-CA94C41FB241}" type="sibTrans" cxnId="{20511E12-5E7E-4AA5-AC2F-7E31E89E43F7}">
      <dgm:prSet/>
      <dgm:spPr/>
      <dgm:t>
        <a:bodyPr/>
        <a:lstStyle/>
        <a:p>
          <a:endParaRPr lang="en-US"/>
        </a:p>
      </dgm:t>
    </dgm:pt>
    <dgm:pt modelId="{6BD4A91E-E6E1-47ED-B620-743DFC551CB7}">
      <dgm:prSet phldrT="[Text]"/>
      <dgm:spPr/>
      <dgm:t>
        <a:bodyPr/>
        <a:lstStyle/>
        <a:p>
          <a:r>
            <a:rPr lang="en-US" b="1" dirty="0" smtClean="0"/>
            <a:t>Grouper</a:t>
          </a:r>
          <a:r>
            <a:rPr lang="en-US" dirty="0" smtClean="0"/>
            <a:t> </a:t>
          </a:r>
          <a:r>
            <a:rPr lang="en-US" b="1" dirty="0" smtClean="0"/>
            <a:t>Platform</a:t>
          </a:r>
          <a:endParaRPr lang="en-US" b="1" dirty="0"/>
        </a:p>
      </dgm:t>
    </dgm:pt>
    <dgm:pt modelId="{21F48349-18AF-42CA-9FFF-632A0665CE62}" type="parTrans" cxnId="{76D752DA-0D68-4F81-A027-180481A2AA80}">
      <dgm:prSet/>
      <dgm:spPr/>
      <dgm:t>
        <a:bodyPr/>
        <a:lstStyle/>
        <a:p>
          <a:endParaRPr lang="en-US"/>
        </a:p>
      </dgm:t>
    </dgm:pt>
    <dgm:pt modelId="{3C3F4434-6C05-4150-8507-FFA3716C7C38}" type="sibTrans" cxnId="{76D752DA-0D68-4F81-A027-180481A2AA80}">
      <dgm:prSet/>
      <dgm:spPr/>
      <dgm:t>
        <a:bodyPr/>
        <a:lstStyle/>
        <a:p>
          <a:endParaRPr lang="en-US"/>
        </a:p>
      </dgm:t>
    </dgm:pt>
    <dgm:pt modelId="{E451D88F-9DEC-45AD-B7E8-BCC3AE3C595F}" type="pres">
      <dgm:prSet presAssocID="{A8B64C9B-3B39-4DD1-9DEF-F9CFBEAE45AD}" presName="composite" presStyleCnt="0">
        <dgm:presLayoutVars>
          <dgm:chMax val="3"/>
          <dgm:animLvl val="lvl"/>
          <dgm:resizeHandles val="exact"/>
        </dgm:presLayoutVars>
      </dgm:prSet>
      <dgm:spPr/>
    </dgm:pt>
    <dgm:pt modelId="{0BCCB279-58FA-49E2-A6C3-9D52AB86A67A}" type="pres">
      <dgm:prSet presAssocID="{F1C8033D-FBEC-4676-8F67-01CC224FFECC}" presName="gear1" presStyleLbl="node1" presStyleIdx="0" presStyleCnt="3" custScaleX="83904" custScaleY="80987" custLinFactNeighborX="-6886" custLinFactNeighborY="-2765">
        <dgm:presLayoutVars>
          <dgm:chMax val="1"/>
          <dgm:bulletEnabled val="1"/>
        </dgm:presLayoutVars>
      </dgm:prSet>
      <dgm:spPr/>
      <dgm:t>
        <a:bodyPr/>
        <a:lstStyle/>
        <a:p>
          <a:endParaRPr lang="en-US"/>
        </a:p>
      </dgm:t>
    </dgm:pt>
    <dgm:pt modelId="{B38B96D2-E4B7-4BED-A01F-6FF254BC6AEC}" type="pres">
      <dgm:prSet presAssocID="{F1C8033D-FBEC-4676-8F67-01CC224FFECC}" presName="gear1srcNode" presStyleLbl="node1" presStyleIdx="0" presStyleCnt="3"/>
      <dgm:spPr/>
      <dgm:t>
        <a:bodyPr/>
        <a:lstStyle/>
        <a:p>
          <a:endParaRPr lang="en-US"/>
        </a:p>
      </dgm:t>
    </dgm:pt>
    <dgm:pt modelId="{9E6A9680-4667-44AB-991F-18E78A623BCB}" type="pres">
      <dgm:prSet presAssocID="{F1C8033D-FBEC-4676-8F67-01CC224FFECC}" presName="gear1dstNode" presStyleLbl="node1" presStyleIdx="0" presStyleCnt="3"/>
      <dgm:spPr/>
      <dgm:t>
        <a:bodyPr/>
        <a:lstStyle/>
        <a:p>
          <a:endParaRPr lang="en-US"/>
        </a:p>
      </dgm:t>
    </dgm:pt>
    <dgm:pt modelId="{EDC6BCEA-F304-4069-9644-D20FDE41936E}" type="pres">
      <dgm:prSet presAssocID="{588A8AA2-367D-45D0-ABE4-78DC91E54E3B}" presName="gear2" presStyleLbl="node1" presStyleIdx="1" presStyleCnt="3">
        <dgm:presLayoutVars>
          <dgm:chMax val="1"/>
          <dgm:bulletEnabled val="1"/>
        </dgm:presLayoutVars>
      </dgm:prSet>
      <dgm:spPr/>
      <dgm:t>
        <a:bodyPr/>
        <a:lstStyle/>
        <a:p>
          <a:endParaRPr lang="en-US"/>
        </a:p>
      </dgm:t>
    </dgm:pt>
    <dgm:pt modelId="{DF52F188-41B7-4A3A-8C27-F08AC8C75C34}" type="pres">
      <dgm:prSet presAssocID="{588A8AA2-367D-45D0-ABE4-78DC91E54E3B}" presName="gear2srcNode" presStyleLbl="node1" presStyleIdx="1" presStyleCnt="3"/>
      <dgm:spPr/>
      <dgm:t>
        <a:bodyPr/>
        <a:lstStyle/>
        <a:p>
          <a:endParaRPr lang="en-US"/>
        </a:p>
      </dgm:t>
    </dgm:pt>
    <dgm:pt modelId="{31E57E22-3D18-43FA-B682-C746A52937AA}" type="pres">
      <dgm:prSet presAssocID="{588A8AA2-367D-45D0-ABE4-78DC91E54E3B}" presName="gear2dstNode" presStyleLbl="node1" presStyleIdx="1" presStyleCnt="3"/>
      <dgm:spPr/>
      <dgm:t>
        <a:bodyPr/>
        <a:lstStyle/>
        <a:p>
          <a:endParaRPr lang="en-US"/>
        </a:p>
      </dgm:t>
    </dgm:pt>
    <dgm:pt modelId="{8BDA641F-023C-4E9A-ADA2-9D310DC0F0B0}" type="pres">
      <dgm:prSet presAssocID="{6BD4A91E-E6E1-47ED-B620-743DFC551CB7}" presName="gear3" presStyleLbl="node1" presStyleIdx="2" presStyleCnt="3"/>
      <dgm:spPr/>
      <dgm:t>
        <a:bodyPr/>
        <a:lstStyle/>
        <a:p>
          <a:endParaRPr lang="en-US"/>
        </a:p>
      </dgm:t>
    </dgm:pt>
    <dgm:pt modelId="{249E3797-4258-4D78-8255-91E098E18C1C}" type="pres">
      <dgm:prSet presAssocID="{6BD4A91E-E6E1-47ED-B620-743DFC551CB7}" presName="gear3tx" presStyleLbl="node1" presStyleIdx="2" presStyleCnt="3">
        <dgm:presLayoutVars>
          <dgm:chMax val="1"/>
          <dgm:bulletEnabled val="1"/>
        </dgm:presLayoutVars>
      </dgm:prSet>
      <dgm:spPr/>
      <dgm:t>
        <a:bodyPr/>
        <a:lstStyle/>
        <a:p>
          <a:endParaRPr lang="en-US"/>
        </a:p>
      </dgm:t>
    </dgm:pt>
    <dgm:pt modelId="{FA71127A-BD7E-4F82-A13C-E49677CAE7A0}" type="pres">
      <dgm:prSet presAssocID="{6BD4A91E-E6E1-47ED-B620-743DFC551CB7}" presName="gear3srcNode" presStyleLbl="node1" presStyleIdx="2" presStyleCnt="3"/>
      <dgm:spPr/>
      <dgm:t>
        <a:bodyPr/>
        <a:lstStyle/>
        <a:p>
          <a:endParaRPr lang="en-US"/>
        </a:p>
      </dgm:t>
    </dgm:pt>
    <dgm:pt modelId="{B09A6A6A-4FB3-4C54-A319-4B4DE425829C}" type="pres">
      <dgm:prSet presAssocID="{6BD4A91E-E6E1-47ED-B620-743DFC551CB7}" presName="gear3dstNode" presStyleLbl="node1" presStyleIdx="2" presStyleCnt="3"/>
      <dgm:spPr/>
      <dgm:t>
        <a:bodyPr/>
        <a:lstStyle/>
        <a:p>
          <a:endParaRPr lang="en-US"/>
        </a:p>
      </dgm:t>
    </dgm:pt>
    <dgm:pt modelId="{8E8C214C-BF42-4231-B280-111EDD67F554}" type="pres">
      <dgm:prSet presAssocID="{AEF743D6-15CD-4CF3-8964-36C67A4A00EC}" presName="connector1" presStyleLbl="sibTrans2D1" presStyleIdx="0" presStyleCnt="3" custScaleX="83904" custScaleY="80987" custLinFactNeighborX="-5380" custLinFactNeighborY="-2160"/>
      <dgm:spPr/>
      <dgm:t>
        <a:bodyPr/>
        <a:lstStyle/>
        <a:p>
          <a:endParaRPr lang="en-US"/>
        </a:p>
      </dgm:t>
    </dgm:pt>
    <dgm:pt modelId="{36164221-CA16-4AFF-97DA-ABDE1520D045}" type="pres">
      <dgm:prSet presAssocID="{D9ACF146-2E3D-434D-A517-CA94C41FB241}" presName="connector2" presStyleLbl="sibTrans2D1" presStyleIdx="1" presStyleCnt="3"/>
      <dgm:spPr/>
      <dgm:t>
        <a:bodyPr/>
        <a:lstStyle/>
        <a:p>
          <a:endParaRPr lang="en-US"/>
        </a:p>
      </dgm:t>
    </dgm:pt>
    <dgm:pt modelId="{BFCFB845-A673-40E8-B379-4A8B250DA39F}" type="pres">
      <dgm:prSet presAssocID="{3C3F4434-6C05-4150-8507-FFA3716C7C38}" presName="connector3" presStyleLbl="sibTrans2D1" presStyleIdx="2" presStyleCnt="3"/>
      <dgm:spPr/>
      <dgm:t>
        <a:bodyPr/>
        <a:lstStyle/>
        <a:p>
          <a:endParaRPr lang="en-US"/>
        </a:p>
      </dgm:t>
    </dgm:pt>
  </dgm:ptLst>
  <dgm:cxnLst>
    <dgm:cxn modelId="{423FC79E-29F0-42BC-ADEC-0AE0DAB1B64A}" type="presOf" srcId="{588A8AA2-367D-45D0-ABE4-78DC91E54E3B}" destId="{DF52F188-41B7-4A3A-8C27-F08AC8C75C34}" srcOrd="1" destOrd="0" presId="urn:microsoft.com/office/officeart/2005/8/layout/gear1"/>
    <dgm:cxn modelId="{74C8ED5C-AD65-4557-A569-3555727E4AF2}" type="presOf" srcId="{F1C8033D-FBEC-4676-8F67-01CC224FFECC}" destId="{9E6A9680-4667-44AB-991F-18E78A623BCB}" srcOrd="2" destOrd="0" presId="urn:microsoft.com/office/officeart/2005/8/layout/gear1"/>
    <dgm:cxn modelId="{2998EF7A-3CEC-4F68-836A-4251C57E7133}" type="presOf" srcId="{F1C8033D-FBEC-4676-8F67-01CC224FFECC}" destId="{B38B96D2-E4B7-4BED-A01F-6FF254BC6AEC}" srcOrd="1" destOrd="0" presId="urn:microsoft.com/office/officeart/2005/8/layout/gear1"/>
    <dgm:cxn modelId="{69683CA8-9D44-49B3-9F40-31B53ECEE512}" type="presOf" srcId="{6BD4A91E-E6E1-47ED-B620-743DFC551CB7}" destId="{B09A6A6A-4FB3-4C54-A319-4B4DE425829C}" srcOrd="3" destOrd="0" presId="urn:microsoft.com/office/officeart/2005/8/layout/gear1"/>
    <dgm:cxn modelId="{76D752DA-0D68-4F81-A027-180481A2AA80}" srcId="{A8B64C9B-3B39-4DD1-9DEF-F9CFBEAE45AD}" destId="{6BD4A91E-E6E1-47ED-B620-743DFC551CB7}" srcOrd="2" destOrd="0" parTransId="{21F48349-18AF-42CA-9FFF-632A0665CE62}" sibTransId="{3C3F4434-6C05-4150-8507-FFA3716C7C38}"/>
    <dgm:cxn modelId="{E66CFDA6-6450-47D7-A422-581E15A2F4AF}" type="presOf" srcId="{3C3F4434-6C05-4150-8507-FFA3716C7C38}" destId="{BFCFB845-A673-40E8-B379-4A8B250DA39F}" srcOrd="0" destOrd="0" presId="urn:microsoft.com/office/officeart/2005/8/layout/gear1"/>
    <dgm:cxn modelId="{20511E12-5E7E-4AA5-AC2F-7E31E89E43F7}" srcId="{A8B64C9B-3B39-4DD1-9DEF-F9CFBEAE45AD}" destId="{588A8AA2-367D-45D0-ABE4-78DC91E54E3B}" srcOrd="1" destOrd="0" parTransId="{86A78B3E-9F06-40FE-8188-41716CCBE469}" sibTransId="{D9ACF146-2E3D-434D-A517-CA94C41FB241}"/>
    <dgm:cxn modelId="{41F6F0AB-4DC6-4A7F-8B5D-3442122180BA}" type="presOf" srcId="{6BD4A91E-E6E1-47ED-B620-743DFC551CB7}" destId="{8BDA641F-023C-4E9A-ADA2-9D310DC0F0B0}" srcOrd="0" destOrd="0" presId="urn:microsoft.com/office/officeart/2005/8/layout/gear1"/>
    <dgm:cxn modelId="{B4779988-4A10-47E6-8DF2-27906E63170F}" type="presOf" srcId="{588A8AA2-367D-45D0-ABE4-78DC91E54E3B}" destId="{31E57E22-3D18-43FA-B682-C746A52937AA}" srcOrd="2" destOrd="0" presId="urn:microsoft.com/office/officeart/2005/8/layout/gear1"/>
    <dgm:cxn modelId="{CEB358E9-1074-4021-A491-2504E6972C53}" type="presOf" srcId="{A8B64C9B-3B39-4DD1-9DEF-F9CFBEAE45AD}" destId="{E451D88F-9DEC-45AD-B7E8-BCC3AE3C595F}" srcOrd="0" destOrd="0" presId="urn:microsoft.com/office/officeart/2005/8/layout/gear1"/>
    <dgm:cxn modelId="{C335EC82-16E6-4B81-87B6-78A46DE3683F}" type="presOf" srcId="{AEF743D6-15CD-4CF3-8964-36C67A4A00EC}" destId="{8E8C214C-BF42-4231-B280-111EDD67F554}" srcOrd="0" destOrd="0" presId="urn:microsoft.com/office/officeart/2005/8/layout/gear1"/>
    <dgm:cxn modelId="{1DCAA8DF-F3A0-4E75-8596-D6130FC165A8}" type="presOf" srcId="{6BD4A91E-E6E1-47ED-B620-743DFC551CB7}" destId="{249E3797-4258-4D78-8255-91E098E18C1C}" srcOrd="1" destOrd="0" presId="urn:microsoft.com/office/officeart/2005/8/layout/gear1"/>
    <dgm:cxn modelId="{99131516-9295-4C8C-B264-CD607AC196AA}" srcId="{A8B64C9B-3B39-4DD1-9DEF-F9CFBEAE45AD}" destId="{F1C8033D-FBEC-4676-8F67-01CC224FFECC}" srcOrd="0" destOrd="0" parTransId="{812985E9-BABE-4E16-90E0-5AEA86D80F6E}" sibTransId="{AEF743D6-15CD-4CF3-8964-36C67A4A00EC}"/>
    <dgm:cxn modelId="{764EA230-E4BD-444D-B6BB-174D4209668E}" type="presOf" srcId="{6BD4A91E-E6E1-47ED-B620-743DFC551CB7}" destId="{FA71127A-BD7E-4F82-A13C-E49677CAE7A0}" srcOrd="2" destOrd="0" presId="urn:microsoft.com/office/officeart/2005/8/layout/gear1"/>
    <dgm:cxn modelId="{C15D0694-AD8E-471B-AB82-393D854C7B91}" type="presOf" srcId="{D9ACF146-2E3D-434D-A517-CA94C41FB241}" destId="{36164221-CA16-4AFF-97DA-ABDE1520D045}" srcOrd="0" destOrd="0" presId="urn:microsoft.com/office/officeart/2005/8/layout/gear1"/>
    <dgm:cxn modelId="{21135BC3-2C62-4FD2-BC0E-8AAB43922243}" type="presOf" srcId="{588A8AA2-367D-45D0-ABE4-78DC91E54E3B}" destId="{EDC6BCEA-F304-4069-9644-D20FDE41936E}" srcOrd="0" destOrd="0" presId="urn:microsoft.com/office/officeart/2005/8/layout/gear1"/>
    <dgm:cxn modelId="{21FD08A8-E1AE-42F4-99BE-655976C89BB4}" type="presOf" srcId="{F1C8033D-FBEC-4676-8F67-01CC224FFECC}" destId="{0BCCB279-58FA-49E2-A6C3-9D52AB86A67A}" srcOrd="0" destOrd="0" presId="urn:microsoft.com/office/officeart/2005/8/layout/gear1"/>
    <dgm:cxn modelId="{DF5EF22D-4B50-40AE-8A3F-96CBE8E13FCC}" type="presParOf" srcId="{E451D88F-9DEC-45AD-B7E8-BCC3AE3C595F}" destId="{0BCCB279-58FA-49E2-A6C3-9D52AB86A67A}" srcOrd="0" destOrd="0" presId="urn:microsoft.com/office/officeart/2005/8/layout/gear1"/>
    <dgm:cxn modelId="{24CE0B6C-B2B7-4767-8A57-42A53EA62731}" type="presParOf" srcId="{E451D88F-9DEC-45AD-B7E8-BCC3AE3C595F}" destId="{B38B96D2-E4B7-4BED-A01F-6FF254BC6AEC}" srcOrd="1" destOrd="0" presId="urn:microsoft.com/office/officeart/2005/8/layout/gear1"/>
    <dgm:cxn modelId="{FA0FA274-71B4-4627-9F73-44E3655DB35B}" type="presParOf" srcId="{E451D88F-9DEC-45AD-B7E8-BCC3AE3C595F}" destId="{9E6A9680-4667-44AB-991F-18E78A623BCB}" srcOrd="2" destOrd="0" presId="urn:microsoft.com/office/officeart/2005/8/layout/gear1"/>
    <dgm:cxn modelId="{682B9A0A-E17A-471B-8F3A-E0CB67DC3562}" type="presParOf" srcId="{E451D88F-9DEC-45AD-B7E8-BCC3AE3C595F}" destId="{EDC6BCEA-F304-4069-9644-D20FDE41936E}" srcOrd="3" destOrd="0" presId="urn:microsoft.com/office/officeart/2005/8/layout/gear1"/>
    <dgm:cxn modelId="{88CEA3ED-E11C-477A-8DFB-417475D971CC}" type="presParOf" srcId="{E451D88F-9DEC-45AD-B7E8-BCC3AE3C595F}" destId="{DF52F188-41B7-4A3A-8C27-F08AC8C75C34}" srcOrd="4" destOrd="0" presId="urn:microsoft.com/office/officeart/2005/8/layout/gear1"/>
    <dgm:cxn modelId="{CF22DC3D-952A-4F23-BA6B-3B2AEB4E9F10}" type="presParOf" srcId="{E451D88F-9DEC-45AD-B7E8-BCC3AE3C595F}" destId="{31E57E22-3D18-43FA-B682-C746A52937AA}" srcOrd="5" destOrd="0" presId="urn:microsoft.com/office/officeart/2005/8/layout/gear1"/>
    <dgm:cxn modelId="{12C68253-2D64-428F-A335-4C0CACB229BD}" type="presParOf" srcId="{E451D88F-9DEC-45AD-B7E8-BCC3AE3C595F}" destId="{8BDA641F-023C-4E9A-ADA2-9D310DC0F0B0}" srcOrd="6" destOrd="0" presId="urn:microsoft.com/office/officeart/2005/8/layout/gear1"/>
    <dgm:cxn modelId="{1C217334-8BC9-4AF5-9198-E5EA2D91ED7B}" type="presParOf" srcId="{E451D88F-9DEC-45AD-B7E8-BCC3AE3C595F}" destId="{249E3797-4258-4D78-8255-91E098E18C1C}" srcOrd="7" destOrd="0" presId="urn:microsoft.com/office/officeart/2005/8/layout/gear1"/>
    <dgm:cxn modelId="{01F63198-899A-4F8E-A3C9-368D1234C5E8}" type="presParOf" srcId="{E451D88F-9DEC-45AD-B7E8-BCC3AE3C595F}" destId="{FA71127A-BD7E-4F82-A13C-E49677CAE7A0}" srcOrd="8" destOrd="0" presId="urn:microsoft.com/office/officeart/2005/8/layout/gear1"/>
    <dgm:cxn modelId="{3BA77D15-590F-403F-8989-606E8A74A451}" type="presParOf" srcId="{E451D88F-9DEC-45AD-B7E8-BCC3AE3C595F}" destId="{B09A6A6A-4FB3-4C54-A319-4B4DE425829C}" srcOrd="9" destOrd="0" presId="urn:microsoft.com/office/officeart/2005/8/layout/gear1"/>
    <dgm:cxn modelId="{483C8E6F-3245-41FD-AE86-A99F491D4ADE}" type="presParOf" srcId="{E451D88F-9DEC-45AD-B7E8-BCC3AE3C595F}" destId="{8E8C214C-BF42-4231-B280-111EDD67F554}" srcOrd="10" destOrd="0" presId="urn:microsoft.com/office/officeart/2005/8/layout/gear1"/>
    <dgm:cxn modelId="{DB383864-B085-4034-AD93-05290488B7AE}" type="presParOf" srcId="{E451D88F-9DEC-45AD-B7E8-BCC3AE3C595F}" destId="{36164221-CA16-4AFF-97DA-ABDE1520D045}" srcOrd="11" destOrd="0" presId="urn:microsoft.com/office/officeart/2005/8/layout/gear1"/>
    <dgm:cxn modelId="{66BA6578-C16D-486A-AACD-B59CD59BEC97}" type="presParOf" srcId="{E451D88F-9DEC-45AD-B7E8-BCC3AE3C595F}" destId="{BFCFB845-A673-40E8-B379-4A8B250DA39F}"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E3A7E1-3B9A-4710-B1B8-544BF0307691}" type="doc">
      <dgm:prSet loTypeId="urn:microsoft.com/office/officeart/2005/8/layout/pyramid2" loCatId="list" qsTypeId="urn:microsoft.com/office/officeart/2005/8/quickstyle/simple1" qsCatId="simple" csTypeId="urn:microsoft.com/office/officeart/2005/8/colors/accent1_2" csCatId="accent1" phldr="1"/>
      <dgm:spPr/>
      <dgm:t>
        <a:bodyPr/>
        <a:lstStyle/>
        <a:p>
          <a:endParaRPr lang="en-US"/>
        </a:p>
      </dgm:t>
    </dgm:pt>
    <dgm:pt modelId="{60230B03-7473-422B-BDC0-9601B84EB2AB}">
      <dgm:prSet phldrT="[Text]"/>
      <dgm:spPr/>
      <dgm:t>
        <a:bodyPr/>
        <a:lstStyle/>
        <a:p>
          <a:r>
            <a:rPr lang="en-US" b="1" dirty="0" smtClean="0">
              <a:solidFill>
                <a:schemeClr val="dk1"/>
              </a:solidFill>
            </a:rPr>
            <a:t>Evolve</a:t>
          </a:r>
          <a:r>
            <a:rPr lang="en-US" dirty="0" smtClean="0">
              <a:solidFill>
                <a:schemeClr val="dk1"/>
              </a:solidFill>
            </a:rPr>
            <a:t> and shape the service in response to demonstrated, prioritized needs</a:t>
          </a:r>
          <a:endParaRPr lang="en-US" dirty="0"/>
        </a:p>
      </dgm:t>
    </dgm:pt>
    <dgm:pt modelId="{317E715A-83D2-4767-8E60-610F9A0BDB52}" type="parTrans" cxnId="{48282245-B0FF-49DB-BE09-A9736C283779}">
      <dgm:prSet/>
      <dgm:spPr/>
      <dgm:t>
        <a:bodyPr/>
        <a:lstStyle/>
        <a:p>
          <a:endParaRPr lang="en-US"/>
        </a:p>
      </dgm:t>
    </dgm:pt>
    <dgm:pt modelId="{3698CC60-1EF1-4818-BE2D-D901549B2715}" type="sibTrans" cxnId="{48282245-B0FF-49DB-BE09-A9736C283779}">
      <dgm:prSet/>
      <dgm:spPr/>
      <dgm:t>
        <a:bodyPr/>
        <a:lstStyle/>
        <a:p>
          <a:endParaRPr lang="en-US"/>
        </a:p>
      </dgm:t>
    </dgm:pt>
    <dgm:pt modelId="{A9F2D109-F8F4-4AC7-A385-44E8DAED2895}">
      <dgm:prSet phldrT="[Text]"/>
      <dgm:spPr/>
      <dgm:t>
        <a:bodyPr/>
        <a:lstStyle/>
        <a:p>
          <a:r>
            <a:rPr lang="en-US" b="1" dirty="0" smtClean="0">
              <a:solidFill>
                <a:schemeClr val="dk1"/>
              </a:solidFill>
            </a:rPr>
            <a:t>Empower</a:t>
          </a:r>
          <a:r>
            <a:rPr lang="en-US" dirty="0" smtClean="0">
              <a:solidFill>
                <a:schemeClr val="dk1"/>
              </a:solidFill>
            </a:rPr>
            <a:t> schools/departments to create and manage  groups in Grouper for their own service needs </a:t>
          </a:r>
          <a:endParaRPr lang="en-US" dirty="0"/>
        </a:p>
      </dgm:t>
    </dgm:pt>
    <dgm:pt modelId="{FF068BD7-E8A4-4552-A2E8-1E894481DBBE}" type="parTrans" cxnId="{9725BBF6-9886-4339-90E8-2A2E56ED73A6}">
      <dgm:prSet/>
      <dgm:spPr/>
      <dgm:t>
        <a:bodyPr/>
        <a:lstStyle/>
        <a:p>
          <a:endParaRPr lang="en-US"/>
        </a:p>
      </dgm:t>
    </dgm:pt>
    <dgm:pt modelId="{4179C141-C808-48E8-A2C0-81311E181A6F}" type="sibTrans" cxnId="{9725BBF6-9886-4339-90E8-2A2E56ED73A6}">
      <dgm:prSet/>
      <dgm:spPr/>
      <dgm:t>
        <a:bodyPr/>
        <a:lstStyle/>
        <a:p>
          <a:endParaRPr lang="en-US"/>
        </a:p>
      </dgm:t>
    </dgm:pt>
    <dgm:pt modelId="{078E25EB-ECC3-427D-96E0-0FFAA3FFDDD2}">
      <dgm:prSet phldrT="[Text]"/>
      <dgm:spPr/>
      <dgm:t>
        <a:bodyPr/>
        <a:lstStyle/>
        <a:p>
          <a:r>
            <a:rPr lang="en-US" b="1" dirty="0" smtClean="0">
              <a:solidFill>
                <a:schemeClr val="dk1"/>
              </a:solidFill>
            </a:rPr>
            <a:t>Govern</a:t>
          </a:r>
          <a:r>
            <a:rPr lang="en-US" dirty="0" smtClean="0">
              <a:solidFill>
                <a:schemeClr val="dk1"/>
              </a:solidFill>
            </a:rPr>
            <a:t> the system with input from stakeholders, to ensure quality and usability are retained</a:t>
          </a:r>
          <a:endParaRPr lang="en-US" dirty="0"/>
        </a:p>
      </dgm:t>
    </dgm:pt>
    <dgm:pt modelId="{C9D266D4-7CE5-46A2-B84D-7CFC59707F92}" type="parTrans" cxnId="{2B2436A8-0F40-4DB1-89A3-28B89176E287}">
      <dgm:prSet/>
      <dgm:spPr/>
      <dgm:t>
        <a:bodyPr/>
        <a:lstStyle/>
        <a:p>
          <a:endParaRPr lang="en-US"/>
        </a:p>
      </dgm:t>
    </dgm:pt>
    <dgm:pt modelId="{E8849975-AA03-4EA2-AFA3-B1C66B8F3F97}" type="sibTrans" cxnId="{2B2436A8-0F40-4DB1-89A3-28B89176E287}">
      <dgm:prSet/>
      <dgm:spPr/>
      <dgm:t>
        <a:bodyPr/>
        <a:lstStyle/>
        <a:p>
          <a:endParaRPr lang="en-US"/>
        </a:p>
      </dgm:t>
    </dgm:pt>
    <dgm:pt modelId="{2CB323AA-C917-43F7-86AB-6E16273111BE}" type="pres">
      <dgm:prSet presAssocID="{01E3A7E1-3B9A-4710-B1B8-544BF0307691}" presName="compositeShape" presStyleCnt="0">
        <dgm:presLayoutVars>
          <dgm:dir/>
          <dgm:resizeHandles/>
        </dgm:presLayoutVars>
      </dgm:prSet>
      <dgm:spPr/>
      <dgm:t>
        <a:bodyPr/>
        <a:lstStyle/>
        <a:p>
          <a:endParaRPr lang="en-US"/>
        </a:p>
      </dgm:t>
    </dgm:pt>
    <dgm:pt modelId="{D9D46B1A-7CCB-416E-8E3C-CF0AE0BDDA44}" type="pres">
      <dgm:prSet presAssocID="{01E3A7E1-3B9A-4710-B1B8-544BF0307691}" presName="pyramid" presStyleLbl="node1" presStyleIdx="0" presStyleCnt="1" custLinFactNeighborX="720"/>
      <dgm:spPr/>
    </dgm:pt>
    <dgm:pt modelId="{C93868E8-091D-4126-911C-17767A71B4E7}" type="pres">
      <dgm:prSet presAssocID="{01E3A7E1-3B9A-4710-B1B8-544BF0307691}" presName="theList" presStyleCnt="0"/>
      <dgm:spPr/>
    </dgm:pt>
    <dgm:pt modelId="{E6933DD9-177D-47A0-82C5-372674C6ECE4}" type="pres">
      <dgm:prSet presAssocID="{60230B03-7473-422B-BDC0-9601B84EB2AB}" presName="aNode" presStyleLbl="fgAcc1" presStyleIdx="0" presStyleCnt="3">
        <dgm:presLayoutVars>
          <dgm:bulletEnabled val="1"/>
        </dgm:presLayoutVars>
      </dgm:prSet>
      <dgm:spPr/>
      <dgm:t>
        <a:bodyPr/>
        <a:lstStyle/>
        <a:p>
          <a:endParaRPr lang="en-US"/>
        </a:p>
      </dgm:t>
    </dgm:pt>
    <dgm:pt modelId="{398748D6-9877-46D7-B60C-F1F07863DFB0}" type="pres">
      <dgm:prSet presAssocID="{60230B03-7473-422B-BDC0-9601B84EB2AB}" presName="aSpace" presStyleCnt="0"/>
      <dgm:spPr/>
    </dgm:pt>
    <dgm:pt modelId="{DB759BE6-2154-456A-934F-C476124F3579}" type="pres">
      <dgm:prSet presAssocID="{A9F2D109-F8F4-4AC7-A385-44E8DAED2895}" presName="aNode" presStyleLbl="fgAcc1" presStyleIdx="1" presStyleCnt="3">
        <dgm:presLayoutVars>
          <dgm:bulletEnabled val="1"/>
        </dgm:presLayoutVars>
      </dgm:prSet>
      <dgm:spPr/>
      <dgm:t>
        <a:bodyPr/>
        <a:lstStyle/>
        <a:p>
          <a:endParaRPr lang="en-US"/>
        </a:p>
      </dgm:t>
    </dgm:pt>
    <dgm:pt modelId="{50C04784-E0D6-4643-96F8-C679DBF16CA0}" type="pres">
      <dgm:prSet presAssocID="{A9F2D109-F8F4-4AC7-A385-44E8DAED2895}" presName="aSpace" presStyleCnt="0"/>
      <dgm:spPr/>
    </dgm:pt>
    <dgm:pt modelId="{E24B10F5-698B-445E-A6C3-D9438A8A2FDC}" type="pres">
      <dgm:prSet presAssocID="{078E25EB-ECC3-427D-96E0-0FFAA3FFDDD2}" presName="aNode" presStyleLbl="fgAcc1" presStyleIdx="2" presStyleCnt="3">
        <dgm:presLayoutVars>
          <dgm:bulletEnabled val="1"/>
        </dgm:presLayoutVars>
      </dgm:prSet>
      <dgm:spPr/>
      <dgm:t>
        <a:bodyPr/>
        <a:lstStyle/>
        <a:p>
          <a:endParaRPr lang="en-US"/>
        </a:p>
      </dgm:t>
    </dgm:pt>
    <dgm:pt modelId="{A329D163-C6F5-424E-8253-2B55C9A8B53B}" type="pres">
      <dgm:prSet presAssocID="{078E25EB-ECC3-427D-96E0-0FFAA3FFDDD2}" presName="aSpace" presStyleCnt="0"/>
      <dgm:spPr/>
    </dgm:pt>
  </dgm:ptLst>
  <dgm:cxnLst>
    <dgm:cxn modelId="{9FC21984-66B9-4B50-8AA7-F98201ABEA0D}" type="presOf" srcId="{A9F2D109-F8F4-4AC7-A385-44E8DAED2895}" destId="{DB759BE6-2154-456A-934F-C476124F3579}" srcOrd="0" destOrd="0" presId="urn:microsoft.com/office/officeart/2005/8/layout/pyramid2"/>
    <dgm:cxn modelId="{2B2436A8-0F40-4DB1-89A3-28B89176E287}" srcId="{01E3A7E1-3B9A-4710-B1B8-544BF0307691}" destId="{078E25EB-ECC3-427D-96E0-0FFAA3FFDDD2}" srcOrd="2" destOrd="0" parTransId="{C9D266D4-7CE5-46A2-B84D-7CFC59707F92}" sibTransId="{E8849975-AA03-4EA2-AFA3-B1C66B8F3F97}"/>
    <dgm:cxn modelId="{9725BBF6-9886-4339-90E8-2A2E56ED73A6}" srcId="{01E3A7E1-3B9A-4710-B1B8-544BF0307691}" destId="{A9F2D109-F8F4-4AC7-A385-44E8DAED2895}" srcOrd="1" destOrd="0" parTransId="{FF068BD7-E8A4-4552-A2E8-1E894481DBBE}" sibTransId="{4179C141-C808-48E8-A2C0-81311E181A6F}"/>
    <dgm:cxn modelId="{B35C3173-F29B-4478-98D6-250FD6119D30}" type="presOf" srcId="{078E25EB-ECC3-427D-96E0-0FFAA3FFDDD2}" destId="{E24B10F5-698B-445E-A6C3-D9438A8A2FDC}" srcOrd="0" destOrd="0" presId="urn:microsoft.com/office/officeart/2005/8/layout/pyramid2"/>
    <dgm:cxn modelId="{48282245-B0FF-49DB-BE09-A9736C283779}" srcId="{01E3A7E1-3B9A-4710-B1B8-544BF0307691}" destId="{60230B03-7473-422B-BDC0-9601B84EB2AB}" srcOrd="0" destOrd="0" parTransId="{317E715A-83D2-4767-8E60-610F9A0BDB52}" sibTransId="{3698CC60-1EF1-4818-BE2D-D901549B2715}"/>
    <dgm:cxn modelId="{5EA86529-A70F-4AF2-AAA5-084431433633}" type="presOf" srcId="{60230B03-7473-422B-BDC0-9601B84EB2AB}" destId="{E6933DD9-177D-47A0-82C5-372674C6ECE4}" srcOrd="0" destOrd="0" presId="urn:microsoft.com/office/officeart/2005/8/layout/pyramid2"/>
    <dgm:cxn modelId="{E1950E69-E064-4DA4-83C9-CE1151024D79}" type="presOf" srcId="{01E3A7E1-3B9A-4710-B1B8-544BF0307691}" destId="{2CB323AA-C917-43F7-86AB-6E16273111BE}" srcOrd="0" destOrd="0" presId="urn:microsoft.com/office/officeart/2005/8/layout/pyramid2"/>
    <dgm:cxn modelId="{A0C6343D-C6A4-4FCB-800D-4B70415CD6B9}" type="presParOf" srcId="{2CB323AA-C917-43F7-86AB-6E16273111BE}" destId="{D9D46B1A-7CCB-416E-8E3C-CF0AE0BDDA44}" srcOrd="0" destOrd="0" presId="urn:microsoft.com/office/officeart/2005/8/layout/pyramid2"/>
    <dgm:cxn modelId="{FB56513F-6348-40A6-9F58-30490BF9D710}" type="presParOf" srcId="{2CB323AA-C917-43F7-86AB-6E16273111BE}" destId="{C93868E8-091D-4126-911C-17767A71B4E7}" srcOrd="1" destOrd="0" presId="urn:microsoft.com/office/officeart/2005/8/layout/pyramid2"/>
    <dgm:cxn modelId="{1D3F139F-E869-4E74-9AF0-BC25E84E77C1}" type="presParOf" srcId="{C93868E8-091D-4126-911C-17767A71B4E7}" destId="{E6933DD9-177D-47A0-82C5-372674C6ECE4}" srcOrd="0" destOrd="0" presId="urn:microsoft.com/office/officeart/2005/8/layout/pyramid2"/>
    <dgm:cxn modelId="{9F0510AF-A87E-49D1-9A39-90A324D49A80}" type="presParOf" srcId="{C93868E8-091D-4126-911C-17767A71B4E7}" destId="{398748D6-9877-46D7-B60C-F1F07863DFB0}" srcOrd="1" destOrd="0" presId="urn:microsoft.com/office/officeart/2005/8/layout/pyramid2"/>
    <dgm:cxn modelId="{3BFBD97C-CDEA-4A72-BD52-0F102BFABD07}" type="presParOf" srcId="{C93868E8-091D-4126-911C-17767A71B4E7}" destId="{DB759BE6-2154-456A-934F-C476124F3579}" srcOrd="2" destOrd="0" presId="urn:microsoft.com/office/officeart/2005/8/layout/pyramid2"/>
    <dgm:cxn modelId="{4DE5E4FD-F6CA-4C01-A871-58447C241F01}" type="presParOf" srcId="{C93868E8-091D-4126-911C-17767A71B4E7}" destId="{50C04784-E0D6-4643-96F8-C679DBF16CA0}" srcOrd="3" destOrd="0" presId="urn:microsoft.com/office/officeart/2005/8/layout/pyramid2"/>
    <dgm:cxn modelId="{21F36816-9E04-4C76-8CB1-8BE303F7BA06}" type="presParOf" srcId="{C93868E8-091D-4126-911C-17767A71B4E7}" destId="{E24B10F5-698B-445E-A6C3-D9438A8A2FDC}" srcOrd="4" destOrd="0" presId="urn:microsoft.com/office/officeart/2005/8/layout/pyramid2"/>
    <dgm:cxn modelId="{1464D929-A2E7-4B5E-95D1-84482087228E}" type="presParOf" srcId="{C93868E8-091D-4126-911C-17767A71B4E7}" destId="{A329D163-C6F5-424E-8253-2B55C9A8B53B}" srcOrd="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E3A7E1-3B9A-4710-B1B8-544BF0307691}" type="doc">
      <dgm:prSet loTypeId="urn:microsoft.com/office/officeart/2005/8/layout/pyramid2" loCatId="list" qsTypeId="urn:microsoft.com/office/officeart/2005/8/quickstyle/simple1" qsCatId="simple" csTypeId="urn:microsoft.com/office/officeart/2005/8/colors/accent1_2" csCatId="accent1" phldr="1"/>
      <dgm:spPr/>
      <dgm:t>
        <a:bodyPr/>
        <a:lstStyle/>
        <a:p>
          <a:endParaRPr lang="en-US"/>
        </a:p>
      </dgm:t>
    </dgm:pt>
    <dgm:pt modelId="{60230B03-7473-422B-BDC0-9601B84EB2AB}">
      <dgm:prSet phldrT="[Text]"/>
      <dgm:spPr/>
      <dgm:t>
        <a:bodyPr/>
        <a:lstStyle/>
        <a:p>
          <a:r>
            <a:rPr lang="en-US" b="1" dirty="0" smtClean="0">
              <a:solidFill>
                <a:schemeClr val="dk1"/>
              </a:solidFill>
            </a:rPr>
            <a:t>Evolve</a:t>
          </a:r>
          <a:r>
            <a:rPr lang="en-US" dirty="0" smtClean="0">
              <a:solidFill>
                <a:schemeClr val="dk1"/>
              </a:solidFill>
            </a:rPr>
            <a:t> and shape the service in response to demonstrated, prioritized needs</a:t>
          </a:r>
          <a:endParaRPr lang="en-US" dirty="0"/>
        </a:p>
      </dgm:t>
    </dgm:pt>
    <dgm:pt modelId="{317E715A-83D2-4767-8E60-610F9A0BDB52}" type="parTrans" cxnId="{48282245-B0FF-49DB-BE09-A9736C283779}">
      <dgm:prSet/>
      <dgm:spPr/>
      <dgm:t>
        <a:bodyPr/>
        <a:lstStyle/>
        <a:p>
          <a:endParaRPr lang="en-US"/>
        </a:p>
      </dgm:t>
    </dgm:pt>
    <dgm:pt modelId="{3698CC60-1EF1-4818-BE2D-D901549B2715}" type="sibTrans" cxnId="{48282245-B0FF-49DB-BE09-A9736C283779}">
      <dgm:prSet/>
      <dgm:spPr/>
      <dgm:t>
        <a:bodyPr/>
        <a:lstStyle/>
        <a:p>
          <a:endParaRPr lang="en-US"/>
        </a:p>
      </dgm:t>
    </dgm:pt>
    <dgm:pt modelId="{A9F2D109-F8F4-4AC7-A385-44E8DAED2895}">
      <dgm:prSet phldrT="[Text]"/>
      <dgm:spPr/>
      <dgm:t>
        <a:bodyPr/>
        <a:lstStyle/>
        <a:p>
          <a:r>
            <a:rPr lang="en-US" b="1" dirty="0" smtClean="0">
              <a:solidFill>
                <a:schemeClr val="dk1"/>
              </a:solidFill>
            </a:rPr>
            <a:t>Empower</a:t>
          </a:r>
          <a:r>
            <a:rPr lang="en-US" dirty="0" smtClean="0">
              <a:solidFill>
                <a:schemeClr val="dk1"/>
              </a:solidFill>
            </a:rPr>
            <a:t> schools/departments to create and manage  groups in Grouper for their own service needs </a:t>
          </a:r>
          <a:endParaRPr lang="en-US" dirty="0"/>
        </a:p>
      </dgm:t>
    </dgm:pt>
    <dgm:pt modelId="{FF068BD7-E8A4-4552-A2E8-1E894481DBBE}" type="parTrans" cxnId="{9725BBF6-9886-4339-90E8-2A2E56ED73A6}">
      <dgm:prSet/>
      <dgm:spPr/>
      <dgm:t>
        <a:bodyPr/>
        <a:lstStyle/>
        <a:p>
          <a:endParaRPr lang="en-US"/>
        </a:p>
      </dgm:t>
    </dgm:pt>
    <dgm:pt modelId="{4179C141-C808-48E8-A2C0-81311E181A6F}" type="sibTrans" cxnId="{9725BBF6-9886-4339-90E8-2A2E56ED73A6}">
      <dgm:prSet/>
      <dgm:spPr/>
      <dgm:t>
        <a:bodyPr/>
        <a:lstStyle/>
        <a:p>
          <a:endParaRPr lang="en-US"/>
        </a:p>
      </dgm:t>
    </dgm:pt>
    <dgm:pt modelId="{078E25EB-ECC3-427D-96E0-0FFAA3FFDDD2}">
      <dgm:prSet phldrT="[Text]"/>
      <dgm:spPr/>
      <dgm:t>
        <a:bodyPr/>
        <a:lstStyle/>
        <a:p>
          <a:r>
            <a:rPr lang="en-US" b="1" dirty="0" smtClean="0">
              <a:solidFill>
                <a:schemeClr val="dk1"/>
              </a:solidFill>
            </a:rPr>
            <a:t>Govern</a:t>
          </a:r>
          <a:r>
            <a:rPr lang="en-US" dirty="0" smtClean="0">
              <a:solidFill>
                <a:schemeClr val="dk1"/>
              </a:solidFill>
            </a:rPr>
            <a:t> the system with input from stakeholders, to ensure quality and usability are retained</a:t>
          </a:r>
          <a:endParaRPr lang="en-US" dirty="0"/>
        </a:p>
      </dgm:t>
    </dgm:pt>
    <dgm:pt modelId="{C9D266D4-7CE5-46A2-B84D-7CFC59707F92}" type="parTrans" cxnId="{2B2436A8-0F40-4DB1-89A3-28B89176E287}">
      <dgm:prSet/>
      <dgm:spPr/>
      <dgm:t>
        <a:bodyPr/>
        <a:lstStyle/>
        <a:p>
          <a:endParaRPr lang="en-US"/>
        </a:p>
      </dgm:t>
    </dgm:pt>
    <dgm:pt modelId="{E8849975-AA03-4EA2-AFA3-B1C66B8F3F97}" type="sibTrans" cxnId="{2B2436A8-0F40-4DB1-89A3-28B89176E287}">
      <dgm:prSet/>
      <dgm:spPr/>
      <dgm:t>
        <a:bodyPr/>
        <a:lstStyle/>
        <a:p>
          <a:endParaRPr lang="en-US"/>
        </a:p>
      </dgm:t>
    </dgm:pt>
    <dgm:pt modelId="{2CB323AA-C917-43F7-86AB-6E16273111BE}" type="pres">
      <dgm:prSet presAssocID="{01E3A7E1-3B9A-4710-B1B8-544BF0307691}" presName="compositeShape" presStyleCnt="0">
        <dgm:presLayoutVars>
          <dgm:dir/>
          <dgm:resizeHandles/>
        </dgm:presLayoutVars>
      </dgm:prSet>
      <dgm:spPr/>
      <dgm:t>
        <a:bodyPr/>
        <a:lstStyle/>
        <a:p>
          <a:endParaRPr lang="en-US"/>
        </a:p>
      </dgm:t>
    </dgm:pt>
    <dgm:pt modelId="{D9D46B1A-7CCB-416E-8E3C-CF0AE0BDDA44}" type="pres">
      <dgm:prSet presAssocID="{01E3A7E1-3B9A-4710-B1B8-544BF0307691}" presName="pyramid" presStyleLbl="node1" presStyleIdx="0" presStyleCnt="1" custLinFactNeighborX="720"/>
      <dgm:spPr/>
    </dgm:pt>
    <dgm:pt modelId="{C93868E8-091D-4126-911C-17767A71B4E7}" type="pres">
      <dgm:prSet presAssocID="{01E3A7E1-3B9A-4710-B1B8-544BF0307691}" presName="theList" presStyleCnt="0"/>
      <dgm:spPr/>
    </dgm:pt>
    <dgm:pt modelId="{E6933DD9-177D-47A0-82C5-372674C6ECE4}" type="pres">
      <dgm:prSet presAssocID="{60230B03-7473-422B-BDC0-9601B84EB2AB}" presName="aNode" presStyleLbl="fgAcc1" presStyleIdx="0" presStyleCnt="3">
        <dgm:presLayoutVars>
          <dgm:bulletEnabled val="1"/>
        </dgm:presLayoutVars>
      </dgm:prSet>
      <dgm:spPr/>
      <dgm:t>
        <a:bodyPr/>
        <a:lstStyle/>
        <a:p>
          <a:endParaRPr lang="en-US"/>
        </a:p>
      </dgm:t>
    </dgm:pt>
    <dgm:pt modelId="{398748D6-9877-46D7-B60C-F1F07863DFB0}" type="pres">
      <dgm:prSet presAssocID="{60230B03-7473-422B-BDC0-9601B84EB2AB}" presName="aSpace" presStyleCnt="0"/>
      <dgm:spPr/>
    </dgm:pt>
    <dgm:pt modelId="{DB759BE6-2154-456A-934F-C476124F3579}" type="pres">
      <dgm:prSet presAssocID="{A9F2D109-F8F4-4AC7-A385-44E8DAED2895}" presName="aNode" presStyleLbl="fgAcc1" presStyleIdx="1" presStyleCnt="3">
        <dgm:presLayoutVars>
          <dgm:bulletEnabled val="1"/>
        </dgm:presLayoutVars>
      </dgm:prSet>
      <dgm:spPr/>
      <dgm:t>
        <a:bodyPr/>
        <a:lstStyle/>
        <a:p>
          <a:endParaRPr lang="en-US"/>
        </a:p>
      </dgm:t>
    </dgm:pt>
    <dgm:pt modelId="{50C04784-E0D6-4643-96F8-C679DBF16CA0}" type="pres">
      <dgm:prSet presAssocID="{A9F2D109-F8F4-4AC7-A385-44E8DAED2895}" presName="aSpace" presStyleCnt="0"/>
      <dgm:spPr/>
    </dgm:pt>
    <dgm:pt modelId="{E24B10F5-698B-445E-A6C3-D9438A8A2FDC}" type="pres">
      <dgm:prSet presAssocID="{078E25EB-ECC3-427D-96E0-0FFAA3FFDDD2}" presName="aNode" presStyleLbl="fgAcc1" presStyleIdx="2" presStyleCnt="3">
        <dgm:presLayoutVars>
          <dgm:bulletEnabled val="1"/>
        </dgm:presLayoutVars>
      </dgm:prSet>
      <dgm:spPr/>
      <dgm:t>
        <a:bodyPr/>
        <a:lstStyle/>
        <a:p>
          <a:endParaRPr lang="en-US"/>
        </a:p>
      </dgm:t>
    </dgm:pt>
    <dgm:pt modelId="{A329D163-C6F5-424E-8253-2B55C9A8B53B}" type="pres">
      <dgm:prSet presAssocID="{078E25EB-ECC3-427D-96E0-0FFAA3FFDDD2}" presName="aSpace" presStyleCnt="0"/>
      <dgm:spPr/>
    </dgm:pt>
  </dgm:ptLst>
  <dgm:cxnLst>
    <dgm:cxn modelId="{DAE775C3-31AB-4258-8B87-F548DD7C1E4F}" type="presOf" srcId="{01E3A7E1-3B9A-4710-B1B8-544BF0307691}" destId="{2CB323AA-C917-43F7-86AB-6E16273111BE}" srcOrd="0" destOrd="0" presId="urn:microsoft.com/office/officeart/2005/8/layout/pyramid2"/>
    <dgm:cxn modelId="{5F50AFC4-753B-48B8-A666-246B5D039075}" type="presOf" srcId="{078E25EB-ECC3-427D-96E0-0FFAA3FFDDD2}" destId="{E24B10F5-698B-445E-A6C3-D9438A8A2FDC}" srcOrd="0" destOrd="0" presId="urn:microsoft.com/office/officeart/2005/8/layout/pyramid2"/>
    <dgm:cxn modelId="{2B2436A8-0F40-4DB1-89A3-28B89176E287}" srcId="{01E3A7E1-3B9A-4710-B1B8-544BF0307691}" destId="{078E25EB-ECC3-427D-96E0-0FFAA3FFDDD2}" srcOrd="2" destOrd="0" parTransId="{C9D266D4-7CE5-46A2-B84D-7CFC59707F92}" sibTransId="{E8849975-AA03-4EA2-AFA3-B1C66B8F3F97}"/>
    <dgm:cxn modelId="{98F12501-3A2D-4BA9-BD24-9D0EB8F99E96}" type="presOf" srcId="{60230B03-7473-422B-BDC0-9601B84EB2AB}" destId="{E6933DD9-177D-47A0-82C5-372674C6ECE4}" srcOrd="0" destOrd="0" presId="urn:microsoft.com/office/officeart/2005/8/layout/pyramid2"/>
    <dgm:cxn modelId="{9725BBF6-9886-4339-90E8-2A2E56ED73A6}" srcId="{01E3A7E1-3B9A-4710-B1B8-544BF0307691}" destId="{A9F2D109-F8F4-4AC7-A385-44E8DAED2895}" srcOrd="1" destOrd="0" parTransId="{FF068BD7-E8A4-4552-A2E8-1E894481DBBE}" sibTransId="{4179C141-C808-48E8-A2C0-81311E181A6F}"/>
    <dgm:cxn modelId="{F22AD8C2-25CB-4241-BA6C-71904B11C5C6}" type="presOf" srcId="{A9F2D109-F8F4-4AC7-A385-44E8DAED2895}" destId="{DB759BE6-2154-456A-934F-C476124F3579}" srcOrd="0" destOrd="0" presId="urn:microsoft.com/office/officeart/2005/8/layout/pyramid2"/>
    <dgm:cxn modelId="{48282245-B0FF-49DB-BE09-A9736C283779}" srcId="{01E3A7E1-3B9A-4710-B1B8-544BF0307691}" destId="{60230B03-7473-422B-BDC0-9601B84EB2AB}" srcOrd="0" destOrd="0" parTransId="{317E715A-83D2-4767-8E60-610F9A0BDB52}" sibTransId="{3698CC60-1EF1-4818-BE2D-D901549B2715}"/>
    <dgm:cxn modelId="{E4E4D7AB-07DF-49E9-8ABA-53AC0A898A77}" type="presParOf" srcId="{2CB323AA-C917-43F7-86AB-6E16273111BE}" destId="{D9D46B1A-7CCB-416E-8E3C-CF0AE0BDDA44}" srcOrd="0" destOrd="0" presId="urn:microsoft.com/office/officeart/2005/8/layout/pyramid2"/>
    <dgm:cxn modelId="{B26B7078-AC46-408A-9721-B7554BCC5A5C}" type="presParOf" srcId="{2CB323AA-C917-43F7-86AB-6E16273111BE}" destId="{C93868E8-091D-4126-911C-17767A71B4E7}" srcOrd="1" destOrd="0" presId="urn:microsoft.com/office/officeart/2005/8/layout/pyramid2"/>
    <dgm:cxn modelId="{D06380AC-D4B6-4741-9090-D6BAD9F4D2AA}" type="presParOf" srcId="{C93868E8-091D-4126-911C-17767A71B4E7}" destId="{E6933DD9-177D-47A0-82C5-372674C6ECE4}" srcOrd="0" destOrd="0" presId="urn:microsoft.com/office/officeart/2005/8/layout/pyramid2"/>
    <dgm:cxn modelId="{4FF758C6-516E-4F35-8E48-398665D578FD}" type="presParOf" srcId="{C93868E8-091D-4126-911C-17767A71B4E7}" destId="{398748D6-9877-46D7-B60C-F1F07863DFB0}" srcOrd="1" destOrd="0" presId="urn:microsoft.com/office/officeart/2005/8/layout/pyramid2"/>
    <dgm:cxn modelId="{A90CBD35-B09D-4A61-B546-3883084BCFE2}" type="presParOf" srcId="{C93868E8-091D-4126-911C-17767A71B4E7}" destId="{DB759BE6-2154-456A-934F-C476124F3579}" srcOrd="2" destOrd="0" presId="urn:microsoft.com/office/officeart/2005/8/layout/pyramid2"/>
    <dgm:cxn modelId="{9D424001-6127-45C5-87C7-7CBE25DA88C1}" type="presParOf" srcId="{C93868E8-091D-4126-911C-17767A71B4E7}" destId="{50C04784-E0D6-4643-96F8-C679DBF16CA0}" srcOrd="3" destOrd="0" presId="urn:microsoft.com/office/officeart/2005/8/layout/pyramid2"/>
    <dgm:cxn modelId="{D8AD4CAD-01EF-4619-AA94-B3C333B94489}" type="presParOf" srcId="{C93868E8-091D-4126-911C-17767A71B4E7}" destId="{E24B10F5-698B-445E-A6C3-D9438A8A2FDC}" srcOrd="4" destOrd="0" presId="urn:microsoft.com/office/officeart/2005/8/layout/pyramid2"/>
    <dgm:cxn modelId="{8768F798-C6B4-4498-B879-62C3D7EC02B9}" type="presParOf" srcId="{C93868E8-091D-4126-911C-17767A71B4E7}" destId="{A329D163-C6F5-424E-8253-2B55C9A8B53B}" srcOrd="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EA8A305-5146-4C67-A814-9F3272581D93}" type="doc">
      <dgm:prSet loTypeId="urn:microsoft.com/office/officeart/2005/8/layout/rings+Icon" loCatId="relationship" qsTypeId="urn:microsoft.com/office/officeart/2005/8/quickstyle/simple1" qsCatId="simple" csTypeId="urn:microsoft.com/office/officeart/2005/8/colors/accent1_2" csCatId="accent1" phldr="1"/>
      <dgm:spPr/>
    </dgm:pt>
    <dgm:pt modelId="{39B26E06-22D0-40A7-8836-078E06B78D67}">
      <dgm:prSet phldrT="[Text]"/>
      <dgm:spPr/>
      <dgm:t>
        <a:bodyPr/>
        <a:lstStyle/>
        <a:p>
          <a:r>
            <a:rPr lang="en-US" dirty="0" smtClean="0"/>
            <a:t>My team</a:t>
          </a:r>
          <a:endParaRPr lang="en-US" dirty="0"/>
        </a:p>
      </dgm:t>
    </dgm:pt>
    <dgm:pt modelId="{2EF62741-F7A3-40E5-8009-07C98422DD67}" type="parTrans" cxnId="{D154EA01-4B42-4538-8F22-BFEE191D676D}">
      <dgm:prSet/>
      <dgm:spPr/>
      <dgm:t>
        <a:bodyPr/>
        <a:lstStyle/>
        <a:p>
          <a:endParaRPr lang="en-US"/>
        </a:p>
      </dgm:t>
    </dgm:pt>
    <dgm:pt modelId="{5E5C215B-5774-4713-BF40-9783254C9309}" type="sibTrans" cxnId="{D154EA01-4B42-4538-8F22-BFEE191D676D}">
      <dgm:prSet/>
      <dgm:spPr/>
      <dgm:t>
        <a:bodyPr/>
        <a:lstStyle/>
        <a:p>
          <a:endParaRPr lang="en-US"/>
        </a:p>
      </dgm:t>
    </dgm:pt>
    <dgm:pt modelId="{8920F57F-A376-4864-981E-D03E9A34CBF5}">
      <dgm:prSet phldrT="[Text]"/>
      <dgm:spPr/>
      <dgm:t>
        <a:bodyPr/>
        <a:lstStyle/>
        <a:p>
          <a:r>
            <a:rPr lang="en-US" dirty="0" smtClean="0"/>
            <a:t>All Employees</a:t>
          </a:r>
          <a:endParaRPr lang="en-US" dirty="0"/>
        </a:p>
      </dgm:t>
    </dgm:pt>
    <dgm:pt modelId="{5194B0FC-A4C6-40D2-9F33-C5A08F5D3B7B}" type="parTrans" cxnId="{A90C750C-5CBE-41E9-81D2-8370E826E440}">
      <dgm:prSet/>
      <dgm:spPr/>
      <dgm:t>
        <a:bodyPr/>
        <a:lstStyle/>
        <a:p>
          <a:endParaRPr lang="en-US"/>
        </a:p>
      </dgm:t>
    </dgm:pt>
    <dgm:pt modelId="{71F7B9D9-3EDF-4047-8318-6D0AA2F7081A}" type="sibTrans" cxnId="{A90C750C-5CBE-41E9-81D2-8370E826E440}">
      <dgm:prSet/>
      <dgm:spPr/>
      <dgm:t>
        <a:bodyPr/>
        <a:lstStyle/>
        <a:p>
          <a:endParaRPr lang="en-US"/>
        </a:p>
      </dgm:t>
    </dgm:pt>
    <dgm:pt modelId="{4B62CC03-8A43-4C9F-8E47-D403E3B6550F}" type="pres">
      <dgm:prSet presAssocID="{7EA8A305-5146-4C67-A814-9F3272581D93}" presName="Name0" presStyleCnt="0">
        <dgm:presLayoutVars>
          <dgm:chMax val="7"/>
          <dgm:dir/>
          <dgm:resizeHandles val="exact"/>
        </dgm:presLayoutVars>
      </dgm:prSet>
      <dgm:spPr/>
    </dgm:pt>
    <dgm:pt modelId="{49FF2AF1-B4E0-4F43-9B27-8130B87274A2}" type="pres">
      <dgm:prSet presAssocID="{7EA8A305-5146-4C67-A814-9F3272581D93}" presName="ellipse1" presStyleLbl="vennNode1" presStyleIdx="0" presStyleCnt="2">
        <dgm:presLayoutVars>
          <dgm:bulletEnabled val="1"/>
        </dgm:presLayoutVars>
      </dgm:prSet>
      <dgm:spPr/>
      <dgm:t>
        <a:bodyPr/>
        <a:lstStyle/>
        <a:p>
          <a:endParaRPr lang="en-US"/>
        </a:p>
      </dgm:t>
    </dgm:pt>
    <dgm:pt modelId="{DF6B042B-6CA0-42FC-AB91-892A5138E234}" type="pres">
      <dgm:prSet presAssocID="{7EA8A305-5146-4C67-A814-9F3272581D93}" presName="ellipse2" presStyleLbl="vennNode1" presStyleIdx="1" presStyleCnt="2" custLinFactNeighborX="-11144" custLinFactNeighborY="-10721">
        <dgm:presLayoutVars>
          <dgm:bulletEnabled val="1"/>
        </dgm:presLayoutVars>
      </dgm:prSet>
      <dgm:spPr/>
      <dgm:t>
        <a:bodyPr/>
        <a:lstStyle/>
        <a:p>
          <a:endParaRPr lang="en-US"/>
        </a:p>
      </dgm:t>
    </dgm:pt>
  </dgm:ptLst>
  <dgm:cxnLst>
    <dgm:cxn modelId="{B5616704-CA3F-49B0-9025-7654077325CF}" type="presOf" srcId="{7EA8A305-5146-4C67-A814-9F3272581D93}" destId="{4B62CC03-8A43-4C9F-8E47-D403E3B6550F}" srcOrd="0" destOrd="0" presId="urn:microsoft.com/office/officeart/2005/8/layout/rings+Icon"/>
    <dgm:cxn modelId="{A90C750C-5CBE-41E9-81D2-8370E826E440}" srcId="{7EA8A305-5146-4C67-A814-9F3272581D93}" destId="{8920F57F-A376-4864-981E-D03E9A34CBF5}" srcOrd="1" destOrd="0" parTransId="{5194B0FC-A4C6-40D2-9F33-C5A08F5D3B7B}" sibTransId="{71F7B9D9-3EDF-4047-8318-6D0AA2F7081A}"/>
    <dgm:cxn modelId="{C018A3AF-7123-4D05-B739-76610518C616}" type="presOf" srcId="{39B26E06-22D0-40A7-8836-078E06B78D67}" destId="{49FF2AF1-B4E0-4F43-9B27-8130B87274A2}" srcOrd="0" destOrd="0" presId="urn:microsoft.com/office/officeart/2005/8/layout/rings+Icon"/>
    <dgm:cxn modelId="{D154EA01-4B42-4538-8F22-BFEE191D676D}" srcId="{7EA8A305-5146-4C67-A814-9F3272581D93}" destId="{39B26E06-22D0-40A7-8836-078E06B78D67}" srcOrd="0" destOrd="0" parTransId="{2EF62741-F7A3-40E5-8009-07C98422DD67}" sibTransId="{5E5C215B-5774-4713-BF40-9783254C9309}"/>
    <dgm:cxn modelId="{8650A1BB-5043-4D8E-BBC3-4E95AC9513CF}" type="presOf" srcId="{8920F57F-A376-4864-981E-D03E9A34CBF5}" destId="{DF6B042B-6CA0-42FC-AB91-892A5138E234}" srcOrd="0" destOrd="0" presId="urn:microsoft.com/office/officeart/2005/8/layout/rings+Icon"/>
    <dgm:cxn modelId="{A84BFCB3-B7EC-4E3C-A14D-5E7F55E4BF4F}" type="presParOf" srcId="{4B62CC03-8A43-4C9F-8E47-D403E3B6550F}" destId="{49FF2AF1-B4E0-4F43-9B27-8130B87274A2}" srcOrd="0" destOrd="0" presId="urn:microsoft.com/office/officeart/2005/8/layout/rings+Icon"/>
    <dgm:cxn modelId="{2882B239-F17E-468C-87BE-0984F420698A}" type="presParOf" srcId="{4B62CC03-8A43-4C9F-8E47-D403E3B6550F}" destId="{DF6B042B-6CA0-42FC-AB91-892A5138E234}" srcOrd="1"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FF2AF1-B4E0-4F43-9B27-8130B87274A2}">
      <dsp:nvSpPr>
        <dsp:cNvPr id="0" name=""/>
        <dsp:cNvSpPr/>
      </dsp:nvSpPr>
      <dsp:spPr>
        <a:xfrm>
          <a:off x="1465829" y="0"/>
          <a:ext cx="1775645" cy="177577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My team</a:t>
          </a:r>
          <a:endParaRPr lang="en-US" sz="1900" kern="1200" dirty="0"/>
        </a:p>
      </dsp:txBody>
      <dsp:txXfrm>
        <a:off x="1725866" y="260055"/>
        <a:ext cx="1255571" cy="1255660"/>
      </dsp:txXfrm>
    </dsp:sp>
    <dsp:sp modelId="{DF6B042B-6CA0-42FC-AB91-892A5138E234}">
      <dsp:nvSpPr>
        <dsp:cNvPr id="0" name=""/>
        <dsp:cNvSpPr/>
      </dsp:nvSpPr>
      <dsp:spPr>
        <a:xfrm>
          <a:off x="2181862" y="993960"/>
          <a:ext cx="1775645" cy="177577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All Employees</a:t>
          </a:r>
          <a:endParaRPr lang="en-US" sz="1900" kern="1200" dirty="0"/>
        </a:p>
      </dsp:txBody>
      <dsp:txXfrm>
        <a:off x="2441899" y="1254015"/>
        <a:ext cx="1255571" cy="1255660"/>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b="0">
                <a:cs typeface="+mn-cs"/>
              </a:defRPr>
            </a:lvl1pPr>
          </a:lstStyle>
          <a:p>
            <a:pPr>
              <a:defRPr/>
            </a:pPr>
            <a:endParaRPr lang="en-US" dirty="0"/>
          </a:p>
        </p:txBody>
      </p:sp>
      <p:sp>
        <p:nvSpPr>
          <p:cNvPr id="28675"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b="0">
                <a:cs typeface="+mn-cs"/>
              </a:defRPr>
            </a:lvl1pPr>
          </a:lstStyle>
          <a:p>
            <a:pPr>
              <a:defRPr/>
            </a:pPr>
            <a:fld id="{3AF6D90F-06E0-4E69-8E00-AA6E8FF820CA}" type="datetime1">
              <a:rPr lang="en-US"/>
              <a:pPr>
                <a:defRPr/>
              </a:pPr>
              <a:t>4/25/2018</a:t>
            </a:fld>
            <a:endParaRPr lang="en-US" dirty="0"/>
          </a:p>
        </p:txBody>
      </p:sp>
      <p:sp>
        <p:nvSpPr>
          <p:cNvPr id="28676"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b="0">
                <a:cs typeface="+mn-cs"/>
              </a:defRPr>
            </a:lvl1pPr>
          </a:lstStyle>
          <a:p>
            <a:pPr>
              <a:defRPr/>
            </a:pPr>
            <a:endParaRPr lang="en-US" dirty="0"/>
          </a:p>
        </p:txBody>
      </p:sp>
      <p:sp>
        <p:nvSpPr>
          <p:cNvPr id="28677"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b="0">
                <a:cs typeface="+mn-cs"/>
              </a:defRPr>
            </a:lvl1pPr>
          </a:lstStyle>
          <a:p>
            <a:pPr>
              <a:defRPr/>
            </a:pPr>
            <a:fld id="{9C5B1389-3754-4E30-B7B9-23AEA2FCAB13}" type="slidenum">
              <a:rPr lang="en-US"/>
              <a:pPr>
                <a:defRPr/>
              </a:pPr>
              <a:t>‹#›</a:t>
            </a:fld>
            <a:endParaRPr lang="en-US" dirty="0"/>
          </a:p>
        </p:txBody>
      </p:sp>
    </p:spTree>
    <p:extLst>
      <p:ext uri="{BB962C8B-B14F-4D97-AF65-F5344CB8AC3E}">
        <p14:creationId xmlns:p14="http://schemas.microsoft.com/office/powerpoint/2010/main" val="2068607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wrap="square" lIns="93177" tIns="46589" rIns="93177" bIns="46589" numCol="1" anchor="t" anchorCtr="0" compatLnSpc="1">
            <a:prstTxWarp prst="textNoShape">
              <a:avLst/>
            </a:prstTxWarp>
          </a:bodyPr>
          <a:lstStyle>
            <a:lvl1pPr>
              <a:defRPr sz="1200" b="0">
                <a:latin typeface="Calibri" pitchFamily="34" charset="0"/>
                <a:cs typeface="+mn-cs"/>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b="0">
                <a:latin typeface="+mn-lt"/>
                <a:cs typeface="+mn-cs"/>
              </a:defRPr>
            </a:lvl1pPr>
          </a:lstStyle>
          <a:p>
            <a:pPr>
              <a:defRPr/>
            </a:pPr>
            <a:fld id="{79E616A2-5658-4DB5-A6CA-9A703DF74881}" type="datetime1">
              <a:rPr lang="en-US"/>
              <a:pPr>
                <a:defRPr/>
              </a:pPr>
              <a:t>4/25/2018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wrap="square" lIns="93177" tIns="46589" rIns="93177" bIns="46589" numCol="1" anchor="b" anchorCtr="0" compatLnSpc="1">
            <a:prstTxWarp prst="textNoShape">
              <a:avLst/>
            </a:prstTxWarp>
          </a:bodyPr>
          <a:lstStyle>
            <a:lvl1pPr>
              <a:defRPr sz="1200" b="0">
                <a:latin typeface="Calibri" pitchFamily="34" charset="0"/>
                <a:cs typeface="+mn-cs"/>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b="0">
                <a:latin typeface="+mn-lt"/>
                <a:cs typeface="+mn-cs"/>
              </a:defRPr>
            </a:lvl1pPr>
          </a:lstStyle>
          <a:p>
            <a:pPr>
              <a:defRPr/>
            </a:pPr>
            <a:fld id="{3AB1A17B-551D-4B90-8B61-B7B53292EC5D}" type="slidenum">
              <a:rPr lang="en-US"/>
              <a:pPr>
                <a:defRPr/>
              </a:pPr>
              <a:t>‹#›</a:t>
            </a:fld>
            <a:endParaRPr lang="en-US" dirty="0"/>
          </a:p>
        </p:txBody>
      </p:sp>
    </p:spTree>
    <p:extLst>
      <p:ext uri="{BB962C8B-B14F-4D97-AF65-F5344CB8AC3E}">
        <p14:creationId xmlns:p14="http://schemas.microsoft.com/office/powerpoint/2010/main" val="262627614"/>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1</a:t>
            </a:fld>
            <a:endParaRPr lang="en-US" dirty="0"/>
          </a:p>
        </p:txBody>
      </p:sp>
    </p:spTree>
    <p:extLst>
      <p:ext uri="{BB962C8B-B14F-4D97-AF65-F5344CB8AC3E}">
        <p14:creationId xmlns:p14="http://schemas.microsoft.com/office/powerpoint/2010/main" val="32465515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fontAlgn="base"/>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10</a:t>
            </a:fld>
            <a:endParaRPr lang="en-US" dirty="0"/>
          </a:p>
        </p:txBody>
      </p:sp>
    </p:spTree>
    <p:extLst>
      <p:ext uri="{BB962C8B-B14F-4D97-AF65-F5344CB8AC3E}">
        <p14:creationId xmlns:p14="http://schemas.microsoft.com/office/powerpoint/2010/main" val="1623430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fontAlgn="base"/>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11</a:t>
            </a:fld>
            <a:endParaRPr lang="en-US" dirty="0"/>
          </a:p>
        </p:txBody>
      </p:sp>
    </p:spTree>
    <p:extLst>
      <p:ext uri="{BB962C8B-B14F-4D97-AF65-F5344CB8AC3E}">
        <p14:creationId xmlns:p14="http://schemas.microsoft.com/office/powerpoint/2010/main" val="11827247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Shape 335"/>
          <p:cNvSpPr txBox="1">
            <a:spLocks noGrp="1"/>
          </p:cNvSpPr>
          <p:nvPr>
            <p:ph type="body" idx="1"/>
          </p:nvPr>
        </p:nvSpPr>
        <p:spPr>
          <a:xfrm>
            <a:off x="685800" y="4343400"/>
            <a:ext cx="5486399" cy="4114799"/>
          </a:xfrm>
          <a:prstGeom prst="rect">
            <a:avLst/>
          </a:prstGeom>
          <a:noFill/>
          <a:ln>
            <a:noFill/>
          </a:ln>
        </p:spPr>
        <p:txBody>
          <a:bodyPr lIns="89600" tIns="89600" rIns="89600" bIns="89600" anchor="ctr" anchorCtr="0">
            <a:noAutofit/>
          </a:bodyPr>
          <a:lstStyle/>
          <a:p>
            <a:pPr marL="0" marR="0" lvl="0" indent="0" algn="l" rtl="0">
              <a:spcBef>
                <a:spcPts val="0"/>
              </a:spcBef>
              <a:buClr>
                <a:schemeClr val="dk1"/>
              </a:buClr>
              <a:buFont typeface="Arial"/>
              <a:buNone/>
            </a:pPr>
            <a:endParaRPr sz="1100" b="0" i="0" u="none" strike="noStrike" cap="none">
              <a:solidFill>
                <a:schemeClr val="dk1"/>
              </a:solidFill>
              <a:latin typeface="Arial"/>
              <a:ea typeface="Arial"/>
              <a:cs typeface="Arial"/>
              <a:sym typeface="Arial"/>
            </a:endParaRPr>
          </a:p>
        </p:txBody>
      </p:sp>
      <p:sp>
        <p:nvSpPr>
          <p:cNvPr id="336" name="Shape 3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2821115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Shape 335"/>
          <p:cNvSpPr txBox="1">
            <a:spLocks noGrp="1"/>
          </p:cNvSpPr>
          <p:nvPr>
            <p:ph type="body" idx="1"/>
          </p:nvPr>
        </p:nvSpPr>
        <p:spPr>
          <a:xfrm>
            <a:off x="685800" y="4343400"/>
            <a:ext cx="5486399" cy="4114799"/>
          </a:xfrm>
          <a:prstGeom prst="rect">
            <a:avLst/>
          </a:prstGeom>
          <a:noFill/>
          <a:ln>
            <a:noFill/>
          </a:ln>
        </p:spPr>
        <p:txBody>
          <a:bodyPr lIns="89600" tIns="89600" rIns="89600" bIns="89600" anchor="ctr" anchorCtr="0">
            <a:noAutofit/>
          </a:bodyPr>
          <a:lstStyle/>
          <a:p>
            <a:pPr marL="0" marR="0" lvl="0" indent="0" algn="l" rtl="0">
              <a:spcBef>
                <a:spcPts val="0"/>
              </a:spcBef>
              <a:buClr>
                <a:schemeClr val="dk1"/>
              </a:buClr>
              <a:buFont typeface="Arial"/>
              <a:buNone/>
            </a:pPr>
            <a:endParaRPr sz="1100" b="0" i="0" u="none" strike="noStrike" cap="none" dirty="0">
              <a:solidFill>
                <a:schemeClr val="dk1"/>
              </a:solidFill>
              <a:latin typeface="Arial"/>
              <a:ea typeface="Arial"/>
              <a:cs typeface="Arial"/>
              <a:sym typeface="Arial"/>
            </a:endParaRPr>
          </a:p>
        </p:txBody>
      </p:sp>
      <p:sp>
        <p:nvSpPr>
          <p:cNvPr id="336" name="Shape 3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0258736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Shape 335"/>
          <p:cNvSpPr txBox="1">
            <a:spLocks noGrp="1"/>
          </p:cNvSpPr>
          <p:nvPr>
            <p:ph type="body" idx="1"/>
          </p:nvPr>
        </p:nvSpPr>
        <p:spPr>
          <a:xfrm>
            <a:off x="685800" y="4343400"/>
            <a:ext cx="5486399" cy="4114799"/>
          </a:xfrm>
          <a:prstGeom prst="rect">
            <a:avLst/>
          </a:prstGeom>
          <a:noFill/>
          <a:ln>
            <a:noFill/>
          </a:ln>
        </p:spPr>
        <p:txBody>
          <a:bodyPr lIns="89600" tIns="89600" rIns="89600" bIns="89600" anchor="ctr" anchorCtr="0">
            <a:noAutofit/>
          </a:bodyPr>
          <a:lstStyle/>
          <a:p>
            <a:pPr marL="0" marR="0" lvl="0" indent="0" algn="l" rtl="0">
              <a:spcBef>
                <a:spcPts val="0"/>
              </a:spcBef>
              <a:buClr>
                <a:schemeClr val="dk1"/>
              </a:buClr>
              <a:buFont typeface="Arial"/>
              <a:buNone/>
            </a:pPr>
            <a:endParaRPr sz="1100" b="0" i="0" u="none" strike="noStrike" cap="none">
              <a:solidFill>
                <a:schemeClr val="dk1"/>
              </a:solidFill>
              <a:latin typeface="Arial"/>
              <a:ea typeface="Arial"/>
              <a:cs typeface="Arial"/>
              <a:sym typeface="Arial"/>
            </a:endParaRPr>
          </a:p>
        </p:txBody>
      </p:sp>
      <p:sp>
        <p:nvSpPr>
          <p:cNvPr id="336" name="Shape 3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1794879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Shape 335"/>
          <p:cNvSpPr txBox="1">
            <a:spLocks noGrp="1"/>
          </p:cNvSpPr>
          <p:nvPr>
            <p:ph type="body" idx="1"/>
          </p:nvPr>
        </p:nvSpPr>
        <p:spPr>
          <a:xfrm>
            <a:off x="685800" y="4343400"/>
            <a:ext cx="5486399" cy="4114799"/>
          </a:xfrm>
          <a:prstGeom prst="rect">
            <a:avLst/>
          </a:prstGeom>
          <a:noFill/>
          <a:ln>
            <a:noFill/>
          </a:ln>
        </p:spPr>
        <p:txBody>
          <a:bodyPr lIns="89600" tIns="89600" rIns="89600" bIns="89600" anchor="ctr" anchorCtr="0">
            <a:noAutofit/>
          </a:bodyPr>
          <a:lstStyle/>
          <a:p>
            <a:pPr marL="0" marR="0" lvl="0" indent="0" algn="l" rtl="0">
              <a:spcBef>
                <a:spcPts val="0"/>
              </a:spcBef>
              <a:buClr>
                <a:schemeClr val="dk1"/>
              </a:buClr>
              <a:buFont typeface="Arial"/>
              <a:buNone/>
            </a:pPr>
            <a:endParaRPr sz="1100" b="0" i="0" u="none" strike="noStrike" cap="none" dirty="0">
              <a:solidFill>
                <a:schemeClr val="dk1"/>
              </a:solidFill>
              <a:latin typeface="Arial"/>
              <a:ea typeface="Arial"/>
              <a:cs typeface="Arial"/>
              <a:sym typeface="Arial"/>
            </a:endParaRPr>
          </a:p>
        </p:txBody>
      </p:sp>
      <p:sp>
        <p:nvSpPr>
          <p:cNvPr id="336" name="Shape 3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6779852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fontAlgn="base"/>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16</a:t>
            </a:fld>
            <a:endParaRPr lang="en-US" dirty="0"/>
          </a:p>
        </p:txBody>
      </p:sp>
    </p:spTree>
    <p:extLst>
      <p:ext uri="{BB962C8B-B14F-4D97-AF65-F5344CB8AC3E}">
        <p14:creationId xmlns:p14="http://schemas.microsoft.com/office/powerpoint/2010/main" val="25766740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fontAlgn="base"/>
            <a:r>
              <a:rPr lang="en-US" dirty="0" smtClean="0"/>
              <a:t>According to Internet</a:t>
            </a:r>
            <a:r>
              <a:rPr lang="en-US" baseline="0" dirty="0" smtClean="0"/>
              <a:t>2 this is the beauty of Grouper. Our architect Mahbub Rahman, says this is why we chose it. There were options….</a:t>
            </a:r>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17</a:t>
            </a:fld>
            <a:endParaRPr lang="en-US" dirty="0"/>
          </a:p>
        </p:txBody>
      </p:sp>
    </p:spTree>
    <p:extLst>
      <p:ext uri="{BB962C8B-B14F-4D97-AF65-F5344CB8AC3E}">
        <p14:creationId xmlns:p14="http://schemas.microsoft.com/office/powerpoint/2010/main" val="4546540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fontAlgn="base"/>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18</a:t>
            </a:fld>
            <a:endParaRPr lang="en-US" dirty="0"/>
          </a:p>
        </p:txBody>
      </p:sp>
    </p:spTree>
    <p:extLst>
      <p:ext uri="{BB962C8B-B14F-4D97-AF65-F5344CB8AC3E}">
        <p14:creationId xmlns:p14="http://schemas.microsoft.com/office/powerpoint/2010/main" val="2248925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power</a:t>
            </a:r>
            <a:r>
              <a:rPr lang="en-US" baseline="0" dirty="0" smtClean="0"/>
              <a:t> of the group is not in its existence but in how it is used.  </a:t>
            </a:r>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2</a:t>
            </a:fld>
            <a:endParaRPr lang="en-US" dirty="0"/>
          </a:p>
        </p:txBody>
      </p:sp>
    </p:spTree>
    <p:extLst>
      <p:ext uri="{BB962C8B-B14F-4D97-AF65-F5344CB8AC3E}">
        <p14:creationId xmlns:p14="http://schemas.microsoft.com/office/powerpoint/2010/main" val="2928271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3</a:t>
            </a:fld>
            <a:endParaRPr lang="en-US" dirty="0"/>
          </a:p>
        </p:txBody>
      </p:sp>
    </p:spTree>
    <p:extLst>
      <p:ext uri="{BB962C8B-B14F-4D97-AF65-F5344CB8AC3E}">
        <p14:creationId xmlns:p14="http://schemas.microsoft.com/office/powerpoint/2010/main" val="2091735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4</a:t>
            </a:fld>
            <a:endParaRPr lang="en-US" dirty="0"/>
          </a:p>
        </p:txBody>
      </p:sp>
    </p:spTree>
    <p:extLst>
      <p:ext uri="{BB962C8B-B14F-4D97-AF65-F5344CB8AC3E}">
        <p14:creationId xmlns:p14="http://schemas.microsoft.com/office/powerpoint/2010/main" val="1053010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5</a:t>
            </a:fld>
            <a:endParaRPr lang="en-US" dirty="0"/>
          </a:p>
        </p:txBody>
      </p:sp>
    </p:spTree>
    <p:extLst>
      <p:ext uri="{BB962C8B-B14F-4D97-AF65-F5344CB8AC3E}">
        <p14:creationId xmlns:p14="http://schemas.microsoft.com/office/powerpoint/2010/main" val="2602221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Shape 335"/>
          <p:cNvSpPr txBox="1">
            <a:spLocks noGrp="1"/>
          </p:cNvSpPr>
          <p:nvPr>
            <p:ph type="body" idx="1"/>
          </p:nvPr>
        </p:nvSpPr>
        <p:spPr>
          <a:xfrm>
            <a:off x="685800" y="4343400"/>
            <a:ext cx="5486399" cy="4114799"/>
          </a:xfrm>
          <a:prstGeom prst="rect">
            <a:avLst/>
          </a:prstGeom>
          <a:noFill/>
          <a:ln>
            <a:noFill/>
          </a:ln>
        </p:spPr>
        <p:txBody>
          <a:bodyPr lIns="89600" tIns="89600" rIns="89600" bIns="89600" anchor="ctr" anchorCtr="0">
            <a:noAutofit/>
          </a:bodyPr>
          <a:lstStyle/>
          <a:p>
            <a:pPr marL="0" marR="0" lvl="0" indent="0" algn="l" defTabSz="914400" rtl="0" eaLnBrk="0" fontAlgn="base" latinLnBrk="0" hangingPunct="0">
              <a:lnSpc>
                <a:spcPct val="100000"/>
              </a:lnSpc>
              <a:spcBef>
                <a:spcPts val="0"/>
              </a:spcBef>
              <a:spcAft>
                <a:spcPct val="0"/>
              </a:spcAft>
              <a:buClr>
                <a:schemeClr val="dk1"/>
              </a:buClr>
              <a:buSzTx/>
              <a:buFont typeface="Arial"/>
              <a:buNone/>
              <a:tabLst/>
              <a:defRPr/>
            </a:pPr>
            <a:r>
              <a:rPr lang="en-US" sz="1100" b="1" dirty="0" smtClean="0">
                <a:solidFill>
                  <a:schemeClr val="dk1"/>
                </a:solidFill>
              </a:rPr>
              <a:t>Evolve</a:t>
            </a:r>
            <a:r>
              <a:rPr lang="en-US" sz="1100" dirty="0" smtClean="0">
                <a:solidFill>
                  <a:schemeClr val="dk1"/>
                </a:solidFill>
              </a:rPr>
              <a:t> and shape the service in response to demonstrated, prioritized needs</a:t>
            </a:r>
          </a:p>
          <a:p>
            <a:pPr marL="0" marR="0" lvl="0" indent="0" algn="l" defTabSz="914400" rtl="0" eaLnBrk="0" fontAlgn="base" latinLnBrk="0" hangingPunct="0">
              <a:lnSpc>
                <a:spcPct val="100000"/>
              </a:lnSpc>
              <a:spcBef>
                <a:spcPts val="0"/>
              </a:spcBef>
              <a:spcAft>
                <a:spcPct val="0"/>
              </a:spcAft>
              <a:buClr>
                <a:schemeClr val="dk1"/>
              </a:buClr>
              <a:buSzTx/>
              <a:buFont typeface="Arial"/>
              <a:buNone/>
              <a:tabLst/>
              <a:defRPr/>
            </a:pPr>
            <a:r>
              <a:rPr lang="en-US" sz="1100" b="0" dirty="0" smtClean="0">
                <a:solidFill>
                  <a:schemeClr val="dk1"/>
                </a:solidFill>
              </a:rPr>
              <a:t>Grouper is central</a:t>
            </a:r>
            <a:r>
              <a:rPr lang="en-US" sz="1100" b="0" baseline="0" dirty="0" smtClean="0">
                <a:solidFill>
                  <a:schemeClr val="dk1"/>
                </a:solidFill>
              </a:rPr>
              <a:t> to the theme – envisioned over 3 years ago by principal architect Mahbub Rahman who maintains the current and future vision of the platform based on business need.</a:t>
            </a:r>
            <a:r>
              <a:rPr lang="en-US" sz="1100" dirty="0" smtClean="0"/>
              <a:t> </a:t>
            </a:r>
            <a:r>
              <a:rPr lang="en-US" sz="1100" b="0" baseline="0" dirty="0" smtClean="0">
                <a:solidFill>
                  <a:schemeClr val="dk1"/>
                </a:solidFill>
              </a:rPr>
              <a:t>let’s take a closer look at Grouper</a:t>
            </a:r>
          </a:p>
          <a:p>
            <a:pPr marL="0" marR="0" lvl="0" indent="0" algn="l" defTabSz="914400" rtl="0" eaLnBrk="0" fontAlgn="base" latinLnBrk="0" hangingPunct="0">
              <a:lnSpc>
                <a:spcPct val="100000"/>
              </a:lnSpc>
              <a:spcBef>
                <a:spcPts val="0"/>
              </a:spcBef>
              <a:spcAft>
                <a:spcPct val="0"/>
              </a:spcAft>
              <a:buClr>
                <a:schemeClr val="dk1"/>
              </a:buClr>
              <a:buSzTx/>
              <a:buFont typeface="Arial"/>
              <a:buNone/>
              <a:tabLst/>
              <a:defRPr/>
            </a:pPr>
            <a:endParaRPr lang="en-US" sz="1100" dirty="0" smtClean="0"/>
          </a:p>
          <a:p>
            <a:pPr marL="0" marR="0" lvl="0" indent="0" algn="l" rtl="0">
              <a:spcBef>
                <a:spcPts val="0"/>
              </a:spcBef>
              <a:buClr>
                <a:schemeClr val="dk1"/>
              </a:buClr>
              <a:buFont typeface="Arial"/>
              <a:buNone/>
            </a:pPr>
            <a:endParaRPr sz="1100" b="0" i="0" u="none" strike="noStrike" cap="none" dirty="0">
              <a:solidFill>
                <a:schemeClr val="dk1"/>
              </a:solidFill>
              <a:latin typeface="Arial"/>
              <a:ea typeface="Arial"/>
              <a:cs typeface="Arial"/>
              <a:sym typeface="Arial"/>
            </a:endParaRPr>
          </a:p>
        </p:txBody>
      </p:sp>
      <p:sp>
        <p:nvSpPr>
          <p:cNvPr id="336" name="Shape 3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675433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smtClean="0"/>
              <a:t>e.g. University of Chicago, University of Pennsylvania, Duke University</a:t>
            </a:r>
          </a:p>
          <a:p>
            <a:pPr rtl="0" fontAlgn="base"/>
            <a:r>
              <a:rPr lang="en-US" dirty="0" smtClean="0"/>
              <a:t>Part of their</a:t>
            </a:r>
            <a:r>
              <a:rPr lang="en-US" baseline="0" dirty="0" smtClean="0"/>
              <a:t> TIER initiative </a:t>
            </a:r>
            <a:r>
              <a:rPr lang="en-US" dirty="0" smtClean="0"/>
              <a:t>Trust &amp; Identity in Education &amp; Research </a:t>
            </a:r>
          </a:p>
          <a:p>
            <a:pPr rtl="0" fontAlgn="base"/>
            <a:r>
              <a:rPr lang="en-US" dirty="0" smtClean="0"/>
              <a:t>Although we’re late to the party, integrated with our centralized identity registry is something</a:t>
            </a:r>
            <a:r>
              <a:rPr lang="en-US" baseline="0" dirty="0" smtClean="0"/>
              <a:t> unique among participating universities.</a:t>
            </a:r>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7</a:t>
            </a:fld>
            <a:endParaRPr lang="en-US" dirty="0"/>
          </a:p>
        </p:txBody>
      </p:sp>
    </p:spTree>
    <p:extLst>
      <p:ext uri="{BB962C8B-B14F-4D97-AF65-F5344CB8AC3E}">
        <p14:creationId xmlns:p14="http://schemas.microsoft.com/office/powerpoint/2010/main" val="231927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dirty="0">
                <a:solidFill>
                  <a:schemeClr val="tx1"/>
                </a:solidFill>
                <a:effectLst/>
                <a:latin typeface="+mn-lt"/>
                <a:ea typeface="+mn-ea"/>
                <a:cs typeface="+mn-cs"/>
              </a:rPr>
              <a:t>Here are the basics:</a:t>
            </a:r>
            <a:endParaRPr lang="en-US" b="0" dirty="0">
              <a:effectLst/>
            </a:endParaRPr>
          </a:p>
          <a:p>
            <a:pPr rtl="0"/>
            <a:r>
              <a:rPr lang="en-US" sz="1200" b="0" i="0" u="none" strike="noStrike" kern="1200" dirty="0">
                <a:solidFill>
                  <a:schemeClr val="tx1"/>
                </a:solidFill>
                <a:effectLst/>
                <a:latin typeface="+mn-lt"/>
                <a:ea typeface="+mn-ea"/>
                <a:cs typeface="+mn-cs"/>
              </a:rPr>
              <a:t>Grouper is a platform (open source) that we have started to build on</a:t>
            </a:r>
            <a:endParaRPr lang="en-US" b="0" dirty="0">
              <a:effectLst/>
            </a:endParaRPr>
          </a:p>
          <a:p>
            <a:pPr rtl="0"/>
            <a:r>
              <a:rPr lang="en-US" sz="1200" b="0" i="0" u="none" strike="noStrike" kern="1200" dirty="0">
                <a:solidFill>
                  <a:schemeClr val="tx1"/>
                </a:solidFill>
                <a:effectLst/>
                <a:latin typeface="+mn-lt"/>
                <a:ea typeface="+mn-ea"/>
                <a:cs typeface="+mn-cs"/>
              </a:rPr>
              <a:t>We have implemented reference groups that IAM calculates</a:t>
            </a:r>
            <a:endParaRPr lang="en-US" b="0" dirty="0">
              <a:effectLst/>
            </a:endParaRPr>
          </a:p>
          <a:p>
            <a:pPr rtl="0"/>
            <a:r>
              <a:rPr lang="en-US" sz="1200" b="0" i="0" u="none" strike="noStrike" kern="1200" dirty="0">
                <a:solidFill>
                  <a:schemeClr val="tx1"/>
                </a:solidFill>
                <a:effectLst/>
                <a:latin typeface="+mn-lt"/>
                <a:ea typeface="+mn-ea"/>
                <a:cs typeface="+mn-cs"/>
              </a:rPr>
              <a:t>The platform is supporting delegated administration of groups</a:t>
            </a:r>
            <a:endParaRPr lang="en-US" b="0" dirty="0">
              <a:effectLst/>
            </a:endParaRPr>
          </a:p>
          <a:p>
            <a:pPr rtl="0"/>
            <a:r>
              <a:rPr lang="en-US" sz="1200" b="0" i="0" u="none" strike="noStrike" kern="1200" dirty="0">
                <a:solidFill>
                  <a:schemeClr val="tx1"/>
                </a:solidFill>
                <a:effectLst/>
                <a:latin typeface="+mn-lt"/>
                <a:ea typeface="+mn-ea"/>
                <a:cs typeface="+mn-cs"/>
              </a:rPr>
              <a:t>AT, AWS, others are integrated via an API and are creating groups</a:t>
            </a:r>
            <a:endParaRPr lang="en-US" b="0" dirty="0">
              <a:effectLst/>
            </a:endParaRPr>
          </a:p>
          <a:p>
            <a:pPr rtl="0"/>
            <a:r>
              <a:rPr lang="en-US" sz="1200" b="0" i="0" u="none" strike="noStrike" kern="1200" dirty="0">
                <a:solidFill>
                  <a:schemeClr val="tx1"/>
                </a:solidFill>
                <a:effectLst/>
                <a:latin typeface="+mn-lt"/>
                <a:ea typeface="+mn-ea"/>
                <a:cs typeface="+mn-cs"/>
              </a:rPr>
              <a:t>There is a user interface, and we are starting to support Delegated Admins using the </a:t>
            </a:r>
            <a:r>
              <a:rPr lang="en-US" sz="1200" b="0" i="0" u="none" strike="noStrike" kern="1200" dirty="0" err="1">
                <a:solidFill>
                  <a:schemeClr val="tx1"/>
                </a:solidFill>
                <a:effectLst/>
                <a:latin typeface="+mn-lt"/>
                <a:ea typeface="+mn-ea"/>
                <a:cs typeface="+mn-cs"/>
              </a:rPr>
              <a:t>Ui</a:t>
            </a:r>
            <a:r>
              <a:rPr lang="en-US" sz="1200" b="0" i="0" u="none" strike="noStrike" kern="1200" dirty="0">
                <a:solidFill>
                  <a:schemeClr val="tx1"/>
                </a:solidFill>
                <a:effectLst/>
                <a:latin typeface="+mn-lt"/>
                <a:ea typeface="+mn-ea"/>
                <a:cs typeface="+mn-cs"/>
              </a:rPr>
              <a:t> to create </a:t>
            </a:r>
            <a:r>
              <a:rPr lang="en-US" sz="1200" b="0" i="0" u="none" strike="noStrike" kern="1200" dirty="0" smtClean="0">
                <a:solidFill>
                  <a:schemeClr val="tx1"/>
                </a:solidFill>
                <a:effectLst/>
                <a:latin typeface="+mn-lt"/>
                <a:ea typeface="+mn-ea"/>
                <a:cs typeface="+mn-cs"/>
              </a:rPr>
              <a:t>groups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Re: Course</a:t>
            </a:r>
            <a:r>
              <a:rPr lang="en-US" sz="1200" kern="1200" baseline="0" dirty="0" smtClean="0">
                <a:solidFill>
                  <a:schemeClr val="tx1"/>
                </a:solidFill>
                <a:effectLst/>
                <a:latin typeface="+mn-lt"/>
                <a:ea typeface="+mn-ea"/>
                <a:cs typeface="+mn-cs"/>
              </a:rPr>
              <a:t> Group - </a:t>
            </a:r>
            <a:r>
              <a:rPr lang="en-US" sz="1200" kern="1200" dirty="0" smtClean="0">
                <a:solidFill>
                  <a:schemeClr val="tx1"/>
                </a:solidFill>
                <a:effectLst/>
                <a:latin typeface="+mn-lt"/>
                <a:ea typeface="+mn-ea"/>
                <a:cs typeface="+mn-cs"/>
              </a:rPr>
              <a:t>Academic Tech database contains data from multiple sources: </a:t>
            </a:r>
            <a:r>
              <a:rPr lang="en-US" sz="1200" kern="1200" dirty="0" err="1" smtClean="0">
                <a:solidFill>
                  <a:schemeClr val="tx1"/>
                </a:solidFill>
                <a:effectLst/>
                <a:latin typeface="+mn-lt"/>
                <a:ea typeface="+mn-ea"/>
                <a:cs typeface="+mn-cs"/>
              </a:rPr>
              <a:t>my.harvard</a:t>
            </a:r>
            <a:r>
              <a:rPr lang="en-US" sz="1200" kern="1200" dirty="0" smtClean="0">
                <a:solidFill>
                  <a:schemeClr val="tx1"/>
                </a:solidFill>
                <a:effectLst/>
                <a:latin typeface="+mn-lt"/>
                <a:ea typeface="+mn-ea"/>
                <a:cs typeface="+mn-cs"/>
              </a:rPr>
              <a:t> provides us data for six of the schools (FAS, HKS, HDS, GSE, HSPH, GSD), and we get data from the rest of the schools directly.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Metrics</a:t>
            </a:r>
            <a:r>
              <a:rPr lang="en-US" sz="1200" kern="1200" baseline="0" dirty="0" smtClean="0">
                <a:solidFill>
                  <a:schemeClr val="tx1"/>
                </a:solidFill>
                <a:effectLst/>
                <a:latin typeface="+mn-lt"/>
                <a:ea typeface="+mn-ea"/>
                <a:cs typeface="+mn-cs"/>
              </a:rPr>
              <a:t> -https://iam.harvard.edu/files/</a:t>
            </a:r>
            <a:r>
              <a:rPr lang="en-US" sz="1200" kern="1200" baseline="0" dirty="0" err="1" smtClean="0">
                <a:solidFill>
                  <a:schemeClr val="tx1"/>
                </a:solidFill>
                <a:effectLst/>
                <a:latin typeface="+mn-lt"/>
                <a:ea typeface="+mn-ea"/>
                <a:cs typeface="+mn-cs"/>
              </a:rPr>
              <a:t>iam</a:t>
            </a:r>
            <a:r>
              <a:rPr lang="en-US" sz="1200" kern="1200" baseline="0" dirty="0" smtClean="0">
                <a:solidFill>
                  <a:schemeClr val="tx1"/>
                </a:solidFill>
                <a:effectLst/>
                <a:latin typeface="+mn-lt"/>
                <a:ea typeface="+mn-ea"/>
                <a:cs typeface="+mn-cs"/>
              </a:rPr>
              <a:t>/files/group_services_metrics_report_jan2018.pdf </a:t>
            </a:r>
            <a:endParaRPr lang="en-US" b="0" dirty="0">
              <a:effectLst/>
            </a:endParaRPr>
          </a:p>
          <a:p>
            <a:r>
              <a:rPr lang="en-US" dirty="0"/>
              <a:t/>
            </a:r>
            <a:br>
              <a:rPr lang="en-US" dirty="0"/>
            </a:br>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8</a:t>
            </a:fld>
            <a:endParaRPr lang="en-US" dirty="0"/>
          </a:p>
        </p:txBody>
      </p:sp>
    </p:spTree>
    <p:extLst>
      <p:ext uri="{BB962C8B-B14F-4D97-AF65-F5344CB8AC3E}">
        <p14:creationId xmlns:p14="http://schemas.microsoft.com/office/powerpoint/2010/main" val="2142447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fontAlgn="base"/>
            <a:endParaRPr lang="en-US" dirty="0"/>
          </a:p>
        </p:txBody>
      </p:sp>
      <p:sp>
        <p:nvSpPr>
          <p:cNvPr id="4" name="Date Placeholder 3"/>
          <p:cNvSpPr>
            <a:spLocks noGrp="1"/>
          </p:cNvSpPr>
          <p:nvPr>
            <p:ph type="dt" idx="10"/>
          </p:nvPr>
        </p:nvSpPr>
        <p:spPr/>
        <p:txBody>
          <a:bodyPr/>
          <a:lstStyle/>
          <a:p>
            <a:pPr>
              <a:defRPr/>
            </a:pPr>
            <a:fld id="{79E616A2-5658-4DB5-A6CA-9A703DF74881}" type="datetime1">
              <a:rPr lang="en-US" smtClean="0"/>
              <a:pPr>
                <a:defRPr/>
              </a:pPr>
              <a:t>4/25/2018</a:t>
            </a:fld>
            <a:endParaRPr lang="en-US" dirty="0"/>
          </a:p>
        </p:txBody>
      </p:sp>
      <p:sp>
        <p:nvSpPr>
          <p:cNvPr id="5" name="Slide Number Placeholder 4"/>
          <p:cNvSpPr>
            <a:spLocks noGrp="1"/>
          </p:cNvSpPr>
          <p:nvPr>
            <p:ph type="sldNum" sz="quarter" idx="11"/>
          </p:nvPr>
        </p:nvSpPr>
        <p:spPr/>
        <p:txBody>
          <a:bodyPr/>
          <a:lstStyle/>
          <a:p>
            <a:pPr>
              <a:defRPr/>
            </a:pPr>
            <a:fld id="{3AB1A17B-551D-4B90-8B61-B7B53292EC5D}" type="slidenum">
              <a:rPr lang="en-US" smtClean="0"/>
              <a:pPr>
                <a:defRPr/>
              </a:pPr>
              <a:t>9</a:t>
            </a:fld>
            <a:endParaRPr lang="en-US" dirty="0"/>
          </a:p>
        </p:txBody>
      </p:sp>
    </p:spTree>
    <p:extLst>
      <p:ext uri="{BB962C8B-B14F-4D97-AF65-F5344CB8AC3E}">
        <p14:creationId xmlns:p14="http://schemas.microsoft.com/office/powerpoint/2010/main" val="21383332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HUIT Title Slide">
    <p:spTree>
      <p:nvGrpSpPr>
        <p:cNvPr id="1" name=""/>
        <p:cNvGrpSpPr/>
        <p:nvPr/>
      </p:nvGrpSpPr>
      <p:grpSpPr>
        <a:xfrm>
          <a:off x="0" y="0"/>
          <a:ext cx="0" cy="0"/>
          <a:chOff x="0" y="0"/>
          <a:chExt cx="0" cy="0"/>
        </a:xfrm>
      </p:grpSpPr>
      <p:sp>
        <p:nvSpPr>
          <p:cNvPr id="36867" name="Title Placeholder 1"/>
          <p:cNvSpPr>
            <a:spLocks noGrp="1"/>
          </p:cNvSpPr>
          <p:nvPr>
            <p:ph type="ctrTitle"/>
          </p:nvPr>
        </p:nvSpPr>
        <p:spPr>
          <a:xfrm>
            <a:off x="381000" y="2971800"/>
            <a:ext cx="8305800" cy="1470025"/>
          </a:xfrm>
        </p:spPr>
        <p:txBody>
          <a:bodyPr/>
          <a:lstStyle>
            <a:lvl1pPr algn="ctr">
              <a:defRPr sz="2400">
                <a:solidFill>
                  <a:schemeClr val="accent2"/>
                </a:solidFill>
              </a:defRPr>
            </a:lvl1pPr>
          </a:lstStyle>
          <a:p>
            <a:r>
              <a:rPr lang="en-US"/>
              <a:t>Click to edit Master title style</a:t>
            </a:r>
            <a:endParaRPr lang="en-US" dirty="0"/>
          </a:p>
        </p:txBody>
      </p:sp>
      <p:sp>
        <p:nvSpPr>
          <p:cNvPr id="36868"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a:t>Click to edit Master subtitle style</a:t>
            </a:r>
            <a:endParaRPr lang="en-US" dirty="0"/>
          </a:p>
        </p:txBody>
      </p:sp>
      <p:pic>
        <p:nvPicPr>
          <p:cNvPr id="6" name="Picture 2" descr="C:\Users\sjf749\Documents\HUIT artwork\WEB_HUIT_LOGOS_PNG_HUIT_plain.png"/>
          <p:cNvPicPr>
            <a:picLocks noChangeAspect="1" noChangeArrowheads="1"/>
          </p:cNvPicPr>
          <p:nvPr userDrawn="1"/>
        </p:nvPicPr>
        <p:blipFill>
          <a:blip r:embed="rId3" cstate="print"/>
          <a:srcRect/>
          <a:stretch>
            <a:fillRect/>
          </a:stretch>
        </p:blipFill>
        <p:spPr bwMode="auto">
          <a:xfrm>
            <a:off x="310103" y="498894"/>
            <a:ext cx="3975850" cy="813351"/>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UIT Table with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05800" cy="914400"/>
          </a:xfrm>
        </p:spPr>
        <p:txBody>
          <a:bodyPr/>
          <a:lstStyle/>
          <a:p>
            <a:r>
              <a:rPr lang="en-US"/>
              <a:t>Click to edit Master title style</a:t>
            </a:r>
          </a:p>
        </p:txBody>
      </p:sp>
      <p:sp>
        <p:nvSpPr>
          <p:cNvPr id="5" name="Slide Number Placeholder 5"/>
          <p:cNvSpPr>
            <a:spLocks noGrp="1"/>
          </p:cNvSpPr>
          <p:nvPr>
            <p:ph type="sldNum" sz="quarter" idx="10"/>
          </p:nvPr>
        </p:nvSpPr>
        <p:spPr>
          <a:ln/>
        </p:spPr>
        <p:txBody>
          <a:bodyPr/>
          <a:lstStyle>
            <a:lvl1pPr>
              <a:defRPr/>
            </a:lvl1pPr>
          </a:lstStyle>
          <a:p>
            <a:pPr>
              <a:defRPr/>
            </a:pPr>
            <a:fld id="{740CB79B-1DE2-4DCC-9026-293B1B324853}" type="slidenum">
              <a:rPr lang="en-US"/>
              <a:pPr>
                <a:defRPr/>
              </a:pPr>
              <a:t>‹#›</a:t>
            </a:fld>
            <a:endParaRPr lang="en-US" dirty="0"/>
          </a:p>
        </p:txBody>
      </p:sp>
      <p:sp>
        <p:nvSpPr>
          <p:cNvPr id="10" name="Text Placeholder 9"/>
          <p:cNvSpPr>
            <a:spLocks noGrp="1"/>
          </p:cNvSpPr>
          <p:nvPr>
            <p:ph type="body" sz="quarter" idx="12"/>
          </p:nvPr>
        </p:nvSpPr>
        <p:spPr>
          <a:xfrm>
            <a:off x="457200" y="6324600"/>
            <a:ext cx="5638800" cy="365125"/>
          </a:xfrm>
        </p:spPr>
        <p:txBody>
          <a:bodyPr/>
          <a:lstStyle>
            <a:lvl1pPr marL="0" indent="0">
              <a:buFontTx/>
              <a:buNone/>
              <a:defRPr sz="1200" b="0" i="1">
                <a:solidFill>
                  <a:schemeClr val="accent1"/>
                </a:solidFill>
              </a:defRPr>
            </a:lvl1pPr>
            <a:lvl2pPr marL="457200" indent="0">
              <a:buFontTx/>
              <a:buNone/>
              <a:defRPr sz="1200" b="0" i="1">
                <a:solidFill>
                  <a:schemeClr val="accent1"/>
                </a:solidFill>
              </a:defRPr>
            </a:lvl2pPr>
            <a:lvl3pPr marL="914400" indent="0">
              <a:buFontTx/>
              <a:buNone/>
              <a:defRPr sz="1200" b="0" i="1">
                <a:solidFill>
                  <a:schemeClr val="accent1"/>
                </a:solidFill>
              </a:defRPr>
            </a:lvl3pPr>
            <a:lvl4pPr marL="1371600" indent="0">
              <a:buFontTx/>
              <a:buNone/>
              <a:defRPr sz="1200" b="0" i="1">
                <a:solidFill>
                  <a:schemeClr val="accent1"/>
                </a:solidFill>
              </a:defRPr>
            </a:lvl4pPr>
            <a:lvl5pPr marL="1828800" indent="0">
              <a:buFontTx/>
              <a:buNone/>
              <a:defRPr sz="1200" b="0" i="1">
                <a:solidFill>
                  <a:schemeClr val="accent1"/>
                </a:solidFill>
              </a:defRPr>
            </a:lvl5pPr>
          </a:lstStyle>
          <a:p>
            <a:pPr lvl="0"/>
            <a:r>
              <a:rPr lang="en-US"/>
              <a:t>Click to edit Master text styles</a:t>
            </a:r>
          </a:p>
        </p:txBody>
      </p:sp>
      <p:sp>
        <p:nvSpPr>
          <p:cNvPr id="4" name="Text Placeholder 3"/>
          <p:cNvSpPr>
            <a:spLocks noGrp="1"/>
          </p:cNvSpPr>
          <p:nvPr>
            <p:ph type="body" sz="quarter" idx="13"/>
          </p:nvPr>
        </p:nvSpPr>
        <p:spPr>
          <a:xfrm>
            <a:off x="457200" y="1295400"/>
            <a:ext cx="3276600" cy="4953000"/>
          </a:xfrm>
        </p:spPr>
        <p:txBody>
          <a:bodyPr/>
          <a:lstStyle>
            <a:lvl1pPr marL="0" indent="0">
              <a:buNone/>
              <a:defRPr/>
            </a:lvl1pPr>
          </a:lstStyle>
          <a:p>
            <a:pPr lvl="0"/>
            <a:r>
              <a:rPr lang="en-US"/>
              <a:t>Click to edit Master text styles</a:t>
            </a:r>
          </a:p>
        </p:txBody>
      </p:sp>
      <p:sp>
        <p:nvSpPr>
          <p:cNvPr id="6" name="Table Placeholder 5"/>
          <p:cNvSpPr>
            <a:spLocks noGrp="1"/>
          </p:cNvSpPr>
          <p:nvPr>
            <p:ph type="tbl" sz="quarter" idx="14" hasCustomPrompt="1"/>
          </p:nvPr>
        </p:nvSpPr>
        <p:spPr>
          <a:xfrm>
            <a:off x="3810000" y="1295400"/>
            <a:ext cx="4953000" cy="4953000"/>
          </a:xfrm>
        </p:spPr>
        <p:txBody>
          <a:bodyPr/>
          <a:lstStyle/>
          <a:p>
            <a:r>
              <a:rPr lang="en-US" dirty="0"/>
              <a:t>Click icon to add a table</a:t>
            </a:r>
          </a:p>
        </p:txBody>
      </p:sp>
    </p:spTree>
    <p:extLst>
      <p:ext uri="{BB962C8B-B14F-4D97-AF65-F5344CB8AC3E}">
        <p14:creationId xmlns:p14="http://schemas.microsoft.com/office/powerpoint/2010/main" val="2314880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1" i="0"/>
            </a:lvl1pPr>
          </a:lstStyle>
          <a:p>
            <a:r>
              <a:rPr lang="en-US" dirty="0"/>
              <a:t>Click to edit Master title style</a:t>
            </a:r>
            <a:br>
              <a:rPr lang="en-US" dirty="0"/>
            </a:br>
            <a:endParaRPr lang="en-US" dirty="0"/>
          </a:p>
        </p:txBody>
      </p:sp>
      <p:sp>
        <p:nvSpPr>
          <p:cNvPr id="3" name="Slide Number Placeholder 2"/>
          <p:cNvSpPr>
            <a:spLocks noGrp="1"/>
          </p:cNvSpPr>
          <p:nvPr>
            <p:ph type="sldNum" sz="quarter" idx="10"/>
          </p:nvPr>
        </p:nvSpPr>
        <p:spPr/>
        <p:txBody>
          <a:bodyPr/>
          <a:lstStyle/>
          <a:p>
            <a:pPr>
              <a:defRPr/>
            </a:pPr>
            <a:fld id="{3D6EDCD8-B171-4E7C-B823-2B1A7255EFC5}"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HUIT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05800" cy="914400"/>
          </a:xfrm>
        </p:spPr>
        <p:txBody>
          <a:bodyPr/>
          <a:lstStyle/>
          <a:p>
            <a:r>
              <a:rPr lang="en-US"/>
              <a:t>Click to edit Master title style</a:t>
            </a:r>
          </a:p>
        </p:txBody>
      </p:sp>
      <p:sp>
        <p:nvSpPr>
          <p:cNvPr id="5" name="Slide Number Placeholder 5"/>
          <p:cNvSpPr>
            <a:spLocks noGrp="1"/>
          </p:cNvSpPr>
          <p:nvPr>
            <p:ph type="sldNum" sz="quarter" idx="10"/>
          </p:nvPr>
        </p:nvSpPr>
        <p:spPr>
          <a:ln/>
        </p:spPr>
        <p:txBody>
          <a:bodyPr/>
          <a:lstStyle>
            <a:lvl1pPr>
              <a:defRPr/>
            </a:lvl1pPr>
          </a:lstStyle>
          <a:p>
            <a:pPr>
              <a:defRPr/>
            </a:pPr>
            <a:fld id="{740CB79B-1DE2-4DCC-9026-293B1B324853}" type="slidenum">
              <a:rPr lang="en-US"/>
              <a:pPr>
                <a:defRPr/>
              </a:pPr>
              <a:t>‹#›</a:t>
            </a:fld>
            <a:endParaRPr lang="en-US" dirty="0"/>
          </a:p>
        </p:txBody>
      </p:sp>
      <p:sp>
        <p:nvSpPr>
          <p:cNvPr id="10" name="Text Placeholder 9"/>
          <p:cNvSpPr>
            <a:spLocks noGrp="1"/>
          </p:cNvSpPr>
          <p:nvPr>
            <p:ph type="body" sz="quarter" idx="12"/>
          </p:nvPr>
        </p:nvSpPr>
        <p:spPr>
          <a:xfrm>
            <a:off x="457200" y="6324600"/>
            <a:ext cx="5638800" cy="365125"/>
          </a:xfrm>
        </p:spPr>
        <p:txBody>
          <a:bodyPr/>
          <a:lstStyle>
            <a:lvl1pPr marL="0" indent="0">
              <a:buFontTx/>
              <a:buNone/>
              <a:defRPr sz="1200" b="0" i="1">
                <a:solidFill>
                  <a:schemeClr val="accent1"/>
                </a:solidFill>
              </a:defRPr>
            </a:lvl1pPr>
            <a:lvl2pPr marL="457200" indent="0">
              <a:buFontTx/>
              <a:buNone/>
              <a:defRPr sz="1200" b="0" i="1">
                <a:solidFill>
                  <a:schemeClr val="accent1"/>
                </a:solidFill>
              </a:defRPr>
            </a:lvl2pPr>
            <a:lvl3pPr marL="914400" indent="0">
              <a:buFontTx/>
              <a:buNone/>
              <a:defRPr sz="1200" b="0" i="1">
                <a:solidFill>
                  <a:schemeClr val="accent1"/>
                </a:solidFill>
              </a:defRPr>
            </a:lvl3pPr>
            <a:lvl4pPr marL="1371600" indent="0">
              <a:buFontTx/>
              <a:buNone/>
              <a:defRPr sz="1200" b="0" i="1">
                <a:solidFill>
                  <a:schemeClr val="accent1"/>
                </a:solidFill>
              </a:defRPr>
            </a:lvl4pPr>
            <a:lvl5pPr marL="1828800" indent="0">
              <a:buFontTx/>
              <a:buNone/>
              <a:defRPr sz="1200" b="0" i="1">
                <a:solidFill>
                  <a:schemeClr val="accent1"/>
                </a:solidFill>
              </a:defRPr>
            </a:lvl5pPr>
          </a:lstStyle>
          <a:p>
            <a:pPr lvl="0"/>
            <a:r>
              <a:rPr lang="en-US"/>
              <a:t>Click to edit Master text styles</a:t>
            </a:r>
          </a:p>
        </p:txBody>
      </p:sp>
      <p:sp>
        <p:nvSpPr>
          <p:cNvPr id="9" name="Table Placeholder 8"/>
          <p:cNvSpPr>
            <a:spLocks noGrp="1"/>
          </p:cNvSpPr>
          <p:nvPr>
            <p:ph type="tbl" sz="quarter" idx="13" hasCustomPrompt="1"/>
          </p:nvPr>
        </p:nvSpPr>
        <p:spPr>
          <a:xfrm>
            <a:off x="457200" y="1143000"/>
            <a:ext cx="8305800" cy="5029200"/>
          </a:xfrm>
        </p:spPr>
        <p:txBody>
          <a:bodyPr/>
          <a:lstStyle>
            <a:lvl1pPr>
              <a:defRPr baseline="0"/>
            </a:lvl1pPr>
          </a:lstStyle>
          <a:p>
            <a:r>
              <a:rPr lang="en-US" dirty="0"/>
              <a:t>Click icon to add a table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HUIT Text &amp; Image">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91440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
        <p:nvSpPr>
          <p:cNvPr id="6" name="Picture Placeholder 5"/>
          <p:cNvSpPr>
            <a:spLocks noGrp="1"/>
          </p:cNvSpPr>
          <p:nvPr>
            <p:ph type="pic" sz="quarter" idx="11"/>
          </p:nvPr>
        </p:nvSpPr>
        <p:spPr>
          <a:xfrm>
            <a:off x="4648200" y="1219200"/>
            <a:ext cx="3962400" cy="4525963"/>
          </a:xfrm>
        </p:spPr>
        <p:txBody>
          <a:bodyPr/>
          <a:lstStyle/>
          <a:p>
            <a:r>
              <a:rPr lang="en-US" dirty="0"/>
              <a:t>Click icon to add picture</a:t>
            </a:r>
          </a:p>
        </p:txBody>
      </p:sp>
    </p:spTree>
    <p:extLst>
      <p:ext uri="{BB962C8B-B14F-4D97-AF65-F5344CB8AC3E}">
        <p14:creationId xmlns:p14="http://schemas.microsoft.com/office/powerpoint/2010/main" val="13903192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ptional Thank You slide">
    <p:spTree>
      <p:nvGrpSpPr>
        <p:cNvPr id="1" name=""/>
        <p:cNvGrpSpPr/>
        <p:nvPr/>
      </p:nvGrpSpPr>
      <p:grpSpPr>
        <a:xfrm>
          <a:off x="0" y="0"/>
          <a:ext cx="0" cy="0"/>
          <a:chOff x="0" y="0"/>
          <a:chExt cx="0" cy="0"/>
        </a:xfrm>
      </p:grpSpPr>
      <p:sp>
        <p:nvSpPr>
          <p:cNvPr id="3" name="Slide Number Placeholder 5"/>
          <p:cNvSpPr>
            <a:spLocks noGrp="1"/>
          </p:cNvSpPr>
          <p:nvPr>
            <p:ph type="sldNum" sz="quarter" idx="10"/>
          </p:nvPr>
        </p:nvSpPr>
        <p:spPr>
          <a:ln/>
        </p:spPr>
        <p:txBody>
          <a:bodyPr/>
          <a:lstStyle>
            <a:lvl1pPr>
              <a:defRPr/>
            </a:lvl1pPr>
          </a:lstStyle>
          <a:p>
            <a:pPr>
              <a:defRPr/>
            </a:pPr>
            <a:fld id="{DEB59FC9-87D9-451F-8417-855905A59795}" type="slidenum">
              <a:rPr lang="en-US"/>
              <a:pPr>
                <a:defRPr/>
              </a:pPr>
              <a:t>‹#›</a:t>
            </a:fld>
            <a:endParaRPr lang="en-US" dirty="0"/>
          </a:p>
        </p:txBody>
      </p:sp>
      <p:pic>
        <p:nvPicPr>
          <p:cNvPr id="4" name="Picture 3" descr="horizontal.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1647" y="553071"/>
            <a:ext cx="3742960" cy="601400"/>
          </a:xfrm>
          <a:prstGeom prst="rect">
            <a:avLst/>
          </a:prstGeom>
        </p:spPr>
      </p:pic>
      <p:sp>
        <p:nvSpPr>
          <p:cNvPr id="5" name="TextBox 4"/>
          <p:cNvSpPr txBox="1"/>
          <p:nvPr userDrawn="1"/>
        </p:nvSpPr>
        <p:spPr>
          <a:xfrm>
            <a:off x="2891506" y="3124200"/>
            <a:ext cx="3509294" cy="769441"/>
          </a:xfrm>
          <a:prstGeom prst="rect">
            <a:avLst/>
          </a:prstGeom>
          <a:noFill/>
        </p:spPr>
        <p:txBody>
          <a:bodyPr wrap="none" rtlCol="0" anchor="ctr">
            <a:spAutoFit/>
          </a:bodyPr>
          <a:lstStyle/>
          <a:p>
            <a:r>
              <a:rPr lang="en-US" sz="4400" b="1" dirty="0">
                <a:solidFill>
                  <a:srgbClr val="8A162C"/>
                </a:solidFill>
                <a:latin typeface="Arial"/>
                <a:cs typeface="Arial"/>
              </a:rPr>
              <a:t>Thank you!  </a:t>
            </a:r>
            <a:endParaRPr lang="en-US" sz="4400" b="1" u="sng" dirty="0">
              <a:solidFill>
                <a:srgbClr val="8A162C"/>
              </a:solidFill>
              <a:latin typeface="Arial"/>
              <a:cs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UIT Thank Yo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a:t>Click to edit Master title style</a:t>
            </a:r>
          </a:p>
        </p:txBody>
      </p:sp>
      <p:sp>
        <p:nvSpPr>
          <p:cNvPr id="4" name="Text Placeholder 3"/>
          <p:cNvSpPr>
            <a:spLocks noGrp="1"/>
          </p:cNvSpPr>
          <p:nvPr>
            <p:ph type="body" sz="quarter" idx="10"/>
          </p:nvPr>
        </p:nvSpPr>
        <p:spPr>
          <a:xfrm>
            <a:off x="457200" y="4343400"/>
            <a:ext cx="8229600" cy="533400"/>
          </a:xfrm>
          <a:prstGeom prst="rect">
            <a:avLst/>
          </a:prstGeom>
        </p:spPr>
        <p:txBody>
          <a:bodyPr vert="horz"/>
          <a:lstStyle>
            <a:lvl1pPr marL="0" indent="0" algn="ctr">
              <a:buNone/>
              <a:defRPr sz="2400">
                <a:solidFill>
                  <a:schemeClr val="bg1"/>
                </a:solidFill>
              </a:defRPr>
            </a:lvl1pPr>
            <a:lvl2pPr marL="457200" indent="0" algn="ctr">
              <a:buNone/>
              <a:defRPr sz="2400">
                <a:solidFill>
                  <a:schemeClr val="bg1"/>
                </a:solidFill>
              </a:defRPr>
            </a:lvl2pPr>
            <a:lvl3pPr marL="914400" indent="0" algn="ctr">
              <a:buNone/>
              <a:defRPr sz="2400">
                <a:solidFill>
                  <a:schemeClr val="bg1"/>
                </a:solidFill>
              </a:defRPr>
            </a:lvl3pPr>
            <a:lvl4pPr marL="1371600" indent="0" algn="ctr">
              <a:buNone/>
              <a:defRPr sz="2400">
                <a:solidFill>
                  <a:schemeClr val="bg1"/>
                </a:solidFill>
              </a:defRPr>
            </a:lvl4pPr>
            <a:lvl5pPr marL="1828800" indent="0" algn="ctr">
              <a:buNone/>
              <a:defRPr sz="2400">
                <a:solidFill>
                  <a:schemeClr val="bg1"/>
                </a:solidFill>
              </a:defRPr>
            </a:lvl5pPr>
          </a:lstStyle>
          <a:p>
            <a:pPr lvl="0"/>
            <a:r>
              <a:rPr lang="en-US" dirty="0"/>
              <a:t>Click to edit Master text styles</a:t>
            </a:r>
          </a:p>
        </p:txBody>
      </p:sp>
      <p:sp>
        <p:nvSpPr>
          <p:cNvPr id="6" name="Text Placeholder 5"/>
          <p:cNvSpPr>
            <a:spLocks noGrp="1"/>
          </p:cNvSpPr>
          <p:nvPr>
            <p:ph type="body" sz="quarter" idx="11"/>
          </p:nvPr>
        </p:nvSpPr>
        <p:spPr>
          <a:xfrm>
            <a:off x="457200" y="4953000"/>
            <a:ext cx="8229600" cy="304800"/>
          </a:xfrm>
          <a:prstGeom prst="rect">
            <a:avLst/>
          </a:prstGeom>
        </p:spPr>
        <p:txBody>
          <a:bodyPr vert="horz"/>
          <a:lstStyle>
            <a:lvl1pPr marL="0" indent="0" algn="ctr">
              <a:buNone/>
              <a:defRPr sz="1600" b="1">
                <a:solidFill>
                  <a:srgbClr val="FFFFFF"/>
                </a:solidFill>
              </a:defRPr>
            </a:lvl1pPr>
          </a:lstStyle>
          <a:p>
            <a:pPr lvl="0"/>
            <a:r>
              <a:rPr lang="en-US" dirty="0"/>
              <a:t>Click to edit Master text styles</a:t>
            </a:r>
          </a:p>
        </p:txBody>
      </p:sp>
    </p:spTree>
    <p:extLst>
      <p:ext uri="{BB962C8B-B14F-4D97-AF65-F5344CB8AC3E}">
        <p14:creationId xmlns:p14="http://schemas.microsoft.com/office/powerpoint/2010/main" val="19772374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end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HUIT Agend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52400"/>
            <a:ext cx="8229600" cy="914400"/>
          </a:xfrm>
        </p:spPr>
        <p:txBody>
          <a:bodyPr/>
          <a:lstStyle>
            <a:lvl1pPr>
              <a:defRPr sz="2400"/>
            </a:lvl1pPr>
          </a:lstStyle>
          <a:p>
            <a:r>
              <a:rPr lang="en-US" dirty="0"/>
              <a:t>Agenda slide (24 point)</a:t>
            </a:r>
          </a:p>
        </p:txBody>
      </p:sp>
      <p:sp>
        <p:nvSpPr>
          <p:cNvPr id="3" name="Content Placeholder 2"/>
          <p:cNvSpPr>
            <a:spLocks noGrp="1"/>
          </p:cNvSpPr>
          <p:nvPr>
            <p:ph idx="1"/>
          </p:nvPr>
        </p:nvSpPr>
        <p:spPr>
          <a:xfrm>
            <a:off x="457200" y="1219200"/>
            <a:ext cx="8229600" cy="4525963"/>
          </a:xfrm>
        </p:spPr>
        <p:txBody>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HUIT 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52400"/>
            <a:ext cx="8229600" cy="914400"/>
          </a:xfrm>
        </p:spPr>
        <p:txBody>
          <a:bodyPr/>
          <a:lstStyle>
            <a:lvl1pPr>
              <a:defRPr baseline="0"/>
            </a:lvl1pPr>
          </a:lstStyle>
          <a:p>
            <a:r>
              <a:rPr lang="en-US" dirty="0"/>
              <a:t>Headings are Arial 20 points</a:t>
            </a:r>
          </a:p>
        </p:txBody>
      </p:sp>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
        <p:nvSpPr>
          <p:cNvPr id="6" name="Text Placeholder 5"/>
          <p:cNvSpPr>
            <a:spLocks noGrp="1"/>
          </p:cNvSpPr>
          <p:nvPr>
            <p:ph type="body" sz="quarter" idx="11"/>
          </p:nvPr>
        </p:nvSpPr>
        <p:spPr>
          <a:xfrm>
            <a:off x="457200" y="1143000"/>
            <a:ext cx="8229600" cy="5105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89444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Optional breadcrumb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52400"/>
            <a:ext cx="8229600" cy="914400"/>
          </a:xfrm>
        </p:spPr>
        <p:txBody>
          <a:bodyPr/>
          <a:lstStyle>
            <a:lvl1pPr>
              <a:defRPr sz="1800" b="1" i="1" baseline="0">
                <a:latin typeface="+mn-lt"/>
              </a:defRPr>
            </a:lvl1pPr>
          </a:lstStyle>
          <a:p>
            <a:r>
              <a:rPr lang="en-US" sz="1800" b="0" i="1" dirty="0"/>
              <a:t>Top Line is 18 point italic</a:t>
            </a:r>
            <a:br>
              <a:rPr lang="en-US" sz="1800" b="0" i="1" dirty="0"/>
            </a:br>
            <a:r>
              <a:rPr lang="en-US" sz="2000" b="0" i="0" dirty="0"/>
              <a:t>Second Line is 20 point bold</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
        <p:nvSpPr>
          <p:cNvPr id="6" name="Text Placeholder 5"/>
          <p:cNvSpPr>
            <a:spLocks noGrp="1"/>
          </p:cNvSpPr>
          <p:nvPr>
            <p:ph type="body" sz="quarter" idx="11"/>
          </p:nvPr>
        </p:nvSpPr>
        <p:spPr>
          <a:xfrm>
            <a:off x="457200" y="1143000"/>
            <a:ext cx="8229600" cy="5105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89444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HUIT Text Only">
    <p:spTree>
      <p:nvGrpSpPr>
        <p:cNvPr id="1" name=""/>
        <p:cNvGrpSpPr/>
        <p:nvPr/>
      </p:nvGrpSpPr>
      <p:grpSpPr>
        <a:xfrm>
          <a:off x="0" y="0"/>
          <a:ext cx="0" cy="0"/>
          <a:chOff x="0" y="0"/>
          <a:chExt cx="0" cy="0"/>
        </a:xfrm>
      </p:grpSpPr>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
        <p:nvSpPr>
          <p:cNvPr id="6" name="Text Placeholder 5"/>
          <p:cNvSpPr>
            <a:spLocks noGrp="1"/>
          </p:cNvSpPr>
          <p:nvPr>
            <p:ph type="body" sz="quarter" idx="11"/>
          </p:nvPr>
        </p:nvSpPr>
        <p:spPr>
          <a:xfrm>
            <a:off x="457200" y="533400"/>
            <a:ext cx="8229600" cy="5715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08012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UIT Text &amp; Image">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91440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
        <p:nvSpPr>
          <p:cNvPr id="6" name="Picture Placeholder 5"/>
          <p:cNvSpPr>
            <a:spLocks noGrp="1"/>
          </p:cNvSpPr>
          <p:nvPr>
            <p:ph type="pic" sz="quarter" idx="11"/>
          </p:nvPr>
        </p:nvSpPr>
        <p:spPr>
          <a:xfrm>
            <a:off x="4648200" y="1219200"/>
            <a:ext cx="3962400" cy="4525963"/>
          </a:xfrm>
        </p:spPr>
        <p:txBody>
          <a:bodyPr/>
          <a:lstStyle/>
          <a:p>
            <a:r>
              <a:rPr lang="en-US" dirty="0"/>
              <a:t>Click icon to add picture</a:t>
            </a:r>
          </a:p>
        </p:txBody>
      </p:sp>
    </p:spTree>
    <p:extLst>
      <p:ext uri="{BB962C8B-B14F-4D97-AF65-F5344CB8AC3E}">
        <p14:creationId xmlns:p14="http://schemas.microsoft.com/office/powerpoint/2010/main" val="1390319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UIT With Citation and Breadcrumb">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934200" cy="91440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3C7DC2BC-9C26-42ED-9786-2E2FE499DF6C}" type="slidenum">
              <a:rPr lang="en-US"/>
              <a:pPr>
                <a:defRPr/>
              </a:pPr>
              <a:t>‹#›</a:t>
            </a:fld>
            <a:endParaRPr lang="en-US" dirty="0"/>
          </a:p>
        </p:txBody>
      </p:sp>
      <p:sp>
        <p:nvSpPr>
          <p:cNvPr id="6" name="Picture Placeholder 5"/>
          <p:cNvSpPr>
            <a:spLocks noGrp="1"/>
          </p:cNvSpPr>
          <p:nvPr>
            <p:ph type="pic" sz="quarter" idx="11"/>
          </p:nvPr>
        </p:nvSpPr>
        <p:spPr>
          <a:xfrm>
            <a:off x="4648200" y="1219200"/>
            <a:ext cx="3962400" cy="4525963"/>
          </a:xfrm>
        </p:spPr>
        <p:txBody>
          <a:bodyPr/>
          <a:lstStyle/>
          <a:p>
            <a:r>
              <a:rPr lang="en-US" dirty="0"/>
              <a:t>Click icon to add picture</a:t>
            </a:r>
          </a:p>
        </p:txBody>
      </p:sp>
      <p:sp>
        <p:nvSpPr>
          <p:cNvPr id="7" name="Line 15"/>
          <p:cNvSpPr>
            <a:spLocks noChangeShapeType="1"/>
          </p:cNvSpPr>
          <p:nvPr userDrawn="1"/>
        </p:nvSpPr>
        <p:spPr bwMode="auto">
          <a:xfrm>
            <a:off x="7505700" y="347663"/>
            <a:ext cx="1524000" cy="0"/>
          </a:xfrm>
          <a:prstGeom prst="line">
            <a:avLst/>
          </a:prstGeom>
          <a:noFill/>
          <a:ln w="15875" cap="rnd">
            <a:solidFill>
              <a:schemeClr val="tx2"/>
            </a:solidFill>
            <a:prstDash val="sysDot"/>
            <a:round/>
            <a:headEnd/>
            <a:tailEnd/>
          </a:ln>
        </p:spPr>
        <p:txBody>
          <a:bodyPr/>
          <a:lstStyle/>
          <a:p>
            <a:endParaRPr lang="en-US" dirty="0"/>
          </a:p>
        </p:txBody>
      </p:sp>
      <p:sp>
        <p:nvSpPr>
          <p:cNvPr id="9" name="Text Placeholder 8"/>
          <p:cNvSpPr>
            <a:spLocks noGrp="1"/>
          </p:cNvSpPr>
          <p:nvPr>
            <p:ph type="body" sz="quarter" idx="12"/>
          </p:nvPr>
        </p:nvSpPr>
        <p:spPr>
          <a:xfrm>
            <a:off x="7505700" y="38100"/>
            <a:ext cx="1574800" cy="228600"/>
          </a:xfrm>
        </p:spPr>
        <p:txBody>
          <a:bodyPr/>
          <a:lstStyle>
            <a:lvl1pPr marL="0" indent="0">
              <a:buNone/>
              <a:defRPr sz="900">
                <a:solidFill>
                  <a:schemeClr val="accent1"/>
                </a:solidFill>
              </a:defRPr>
            </a:lvl1pPr>
          </a:lstStyle>
          <a:p>
            <a:pPr lvl="0"/>
            <a:r>
              <a:rPr lang="en-US"/>
              <a:t>Click to edit Master text styles</a:t>
            </a:r>
          </a:p>
        </p:txBody>
      </p:sp>
      <p:sp>
        <p:nvSpPr>
          <p:cNvPr id="10" name="Line 14"/>
          <p:cNvSpPr>
            <a:spLocks noChangeShapeType="1"/>
          </p:cNvSpPr>
          <p:nvPr userDrawn="1"/>
        </p:nvSpPr>
        <p:spPr bwMode="auto">
          <a:xfrm>
            <a:off x="457200" y="6070600"/>
            <a:ext cx="3744913" cy="0"/>
          </a:xfrm>
          <a:prstGeom prst="line">
            <a:avLst/>
          </a:prstGeom>
          <a:noFill/>
          <a:ln w="15875" cap="rnd">
            <a:solidFill>
              <a:schemeClr val="tx2"/>
            </a:solidFill>
            <a:prstDash val="sysDot"/>
            <a:round/>
            <a:headEnd/>
            <a:tailEnd/>
          </a:ln>
        </p:spPr>
        <p:txBody>
          <a:bodyPr/>
          <a:lstStyle/>
          <a:p>
            <a:endParaRPr lang="en-US" dirty="0"/>
          </a:p>
        </p:txBody>
      </p:sp>
      <p:sp>
        <p:nvSpPr>
          <p:cNvPr id="11" name="Text Placeholder 8"/>
          <p:cNvSpPr>
            <a:spLocks noGrp="1"/>
          </p:cNvSpPr>
          <p:nvPr>
            <p:ph type="body" sz="quarter" idx="13"/>
          </p:nvPr>
        </p:nvSpPr>
        <p:spPr>
          <a:xfrm>
            <a:off x="457200" y="6096000"/>
            <a:ext cx="3734388" cy="228600"/>
          </a:xfrm>
        </p:spPr>
        <p:txBody>
          <a:bodyPr/>
          <a:lstStyle>
            <a:lvl1pPr marL="0" indent="0">
              <a:buNone/>
              <a:defRPr sz="900" i="1">
                <a:solidFill>
                  <a:schemeClr val="accent1"/>
                </a:solidFill>
              </a:defRPr>
            </a:lvl1pPr>
          </a:lstStyle>
          <a:p>
            <a:pPr lvl="0"/>
            <a:r>
              <a:rPr lang="en-US"/>
              <a:t>Click to edit Master text styles</a:t>
            </a:r>
          </a:p>
        </p:txBody>
      </p:sp>
    </p:spTree>
    <p:extLst>
      <p:ext uri="{BB962C8B-B14F-4D97-AF65-F5344CB8AC3E}">
        <p14:creationId xmlns:p14="http://schemas.microsoft.com/office/powerpoint/2010/main" val="4183636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HUIT Section Transition slide">
    <p:bg>
      <p:bgPr>
        <a:solidFill>
          <a:srgbClr val="A51C30"/>
        </a:solidFill>
        <a:effectLst/>
      </p:bgPr>
    </p:bg>
    <p:spTree>
      <p:nvGrpSpPr>
        <p:cNvPr id="1" name=""/>
        <p:cNvGrpSpPr/>
        <p:nvPr/>
      </p:nvGrpSpPr>
      <p:grpSpPr>
        <a:xfrm>
          <a:off x="0" y="0"/>
          <a:ext cx="0" cy="0"/>
          <a:chOff x="0" y="0"/>
          <a:chExt cx="0" cy="0"/>
        </a:xfrm>
      </p:grpSpPr>
      <p:sp>
        <p:nvSpPr>
          <p:cNvPr id="3" name="Title 1"/>
          <p:cNvSpPr>
            <a:spLocks noGrp="1"/>
          </p:cNvSpPr>
          <p:nvPr>
            <p:ph type="title"/>
          </p:nvPr>
        </p:nvSpPr>
        <p:spPr>
          <a:xfrm>
            <a:off x="457200" y="4800600"/>
            <a:ext cx="8229600" cy="1143000"/>
          </a:xfrm>
        </p:spPr>
        <p:txBody>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641855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HUIT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05800" cy="914400"/>
          </a:xfrm>
        </p:spPr>
        <p:txBody>
          <a:bodyPr/>
          <a:lstStyle/>
          <a:p>
            <a:r>
              <a:rPr lang="en-US"/>
              <a:t>Click to edit Master title style</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740CB79B-1DE2-4DCC-9026-293B1B324853}" type="slidenum">
              <a:rPr lang="en-US"/>
              <a:pPr>
                <a:defRPr/>
              </a:pPr>
              <a:t>‹#›</a:t>
            </a:fld>
            <a:endParaRPr lang="en-US" dirty="0"/>
          </a:p>
        </p:txBody>
      </p:sp>
      <p:sp>
        <p:nvSpPr>
          <p:cNvPr id="10" name="Text Placeholder 9"/>
          <p:cNvSpPr>
            <a:spLocks noGrp="1"/>
          </p:cNvSpPr>
          <p:nvPr>
            <p:ph type="body" sz="quarter" idx="12"/>
          </p:nvPr>
        </p:nvSpPr>
        <p:spPr>
          <a:xfrm>
            <a:off x="457200" y="6324600"/>
            <a:ext cx="5638800" cy="365125"/>
          </a:xfrm>
        </p:spPr>
        <p:txBody>
          <a:bodyPr/>
          <a:lstStyle>
            <a:lvl1pPr marL="0" indent="0">
              <a:buFontTx/>
              <a:buNone/>
              <a:defRPr sz="1200" b="0" i="1">
                <a:solidFill>
                  <a:schemeClr val="accent1"/>
                </a:solidFill>
              </a:defRPr>
            </a:lvl1pPr>
            <a:lvl2pPr marL="457200" indent="0">
              <a:buFontTx/>
              <a:buNone/>
              <a:defRPr sz="1200" b="0" i="1">
                <a:solidFill>
                  <a:schemeClr val="accent1"/>
                </a:solidFill>
              </a:defRPr>
            </a:lvl2pPr>
            <a:lvl3pPr marL="914400" indent="0">
              <a:buFontTx/>
              <a:buNone/>
              <a:defRPr sz="1200" b="0" i="1">
                <a:solidFill>
                  <a:schemeClr val="accent1"/>
                </a:solidFill>
              </a:defRPr>
            </a:lvl3pPr>
            <a:lvl4pPr marL="1371600" indent="0">
              <a:buFontTx/>
              <a:buNone/>
              <a:defRPr sz="1200" b="0" i="1">
                <a:solidFill>
                  <a:schemeClr val="accent1"/>
                </a:solidFill>
              </a:defRPr>
            </a:lvl4pPr>
            <a:lvl5pPr marL="1828800" indent="0">
              <a:buFontTx/>
              <a:buNone/>
              <a:defRPr sz="1200" b="0" i="1">
                <a:solidFill>
                  <a:schemeClr val="accent1"/>
                </a:solidFill>
              </a:defRPr>
            </a:lvl5pPr>
          </a:lstStyle>
          <a:p>
            <a:pPr lvl="0"/>
            <a:r>
              <a:rPr lang="en-US"/>
              <a:t>Click to edit Master text styles</a:t>
            </a:r>
          </a:p>
        </p:txBody>
      </p:sp>
      <p:sp>
        <p:nvSpPr>
          <p:cNvPr id="9" name="Table Placeholder 8"/>
          <p:cNvSpPr>
            <a:spLocks noGrp="1"/>
          </p:cNvSpPr>
          <p:nvPr>
            <p:ph type="tbl" sz="quarter" idx="13" hasCustomPrompt="1"/>
          </p:nvPr>
        </p:nvSpPr>
        <p:spPr>
          <a:xfrm>
            <a:off x="457200" y="1143000"/>
            <a:ext cx="8305800" cy="5029200"/>
          </a:xfrm>
        </p:spPr>
        <p:txBody>
          <a:bodyPr/>
          <a:lstStyle>
            <a:lvl1pPr>
              <a:defRPr baseline="0"/>
            </a:lvl1pPr>
          </a:lstStyle>
          <a:p>
            <a:r>
              <a:rPr lang="en-US" dirty="0"/>
              <a:t>Click icon to add a table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bwMode="auto">
          <a:xfrm>
            <a:off x="6400800" y="6324600"/>
            <a:ext cx="27432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r">
              <a:defRPr sz="800" b="0">
                <a:solidFill>
                  <a:srgbClr val="B2B2B2"/>
                </a:solidFill>
                <a:cs typeface="+mn-cs"/>
              </a:defRPr>
            </a:lvl1pPr>
          </a:lstStyle>
          <a:p>
            <a:pPr>
              <a:defRPr/>
            </a:pPr>
            <a:fld id="{3D6EDCD8-B171-4E7C-B823-2B1A7255EFC5}" type="slidenum">
              <a:rPr lang="en-US" smtClean="0"/>
              <a:pPr>
                <a:defRPr/>
              </a:pPr>
              <a:t>‹#›</a:t>
            </a:fld>
            <a:endParaRPr lang="en-US" dirty="0"/>
          </a:p>
        </p:txBody>
      </p:sp>
      <p:sp>
        <p:nvSpPr>
          <p:cNvPr id="1028"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Page Header Arial Bold 24pts</a:t>
            </a:r>
          </a:p>
        </p:txBody>
      </p:sp>
      <p:sp>
        <p:nvSpPr>
          <p:cNvPr id="1029"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Level 1 Arial 20</a:t>
            </a:r>
          </a:p>
          <a:p>
            <a:pPr lvl="1"/>
            <a:r>
              <a:rPr lang="en-US" dirty="0"/>
              <a:t>Level 2 Arial 18</a:t>
            </a:r>
          </a:p>
          <a:p>
            <a:pPr lvl="2"/>
            <a:r>
              <a:rPr lang="en-US" dirty="0"/>
              <a:t>Level 3 Arial Light 16</a:t>
            </a:r>
          </a:p>
        </p:txBody>
      </p:sp>
    </p:spTree>
  </p:cSld>
  <p:clrMap bg1="lt1" tx1="dk1" bg2="lt2" tx2="dk2" accent1="accent1" accent2="accent2" accent3="accent3" accent4="accent4" accent5="accent5" accent6="accent6" hlink="hlink" folHlink="folHlink"/>
  <p:sldLayoutIdLst>
    <p:sldLayoutId id="2147483753" r:id="rId1"/>
    <p:sldLayoutId id="2147483676" r:id="rId2"/>
    <p:sldLayoutId id="2147483760" r:id="rId3"/>
    <p:sldLayoutId id="2147483790" r:id="rId4"/>
    <p:sldLayoutId id="2147483761" r:id="rId5"/>
    <p:sldLayoutId id="2147483755" r:id="rId6"/>
    <p:sldLayoutId id="2147483756" r:id="rId7"/>
    <p:sldLayoutId id="2147483754" r:id="rId8"/>
    <p:sldLayoutId id="2147483674" r:id="rId9"/>
    <p:sldLayoutId id="2147483757" r:id="rId10"/>
    <p:sldLayoutId id="2147483687" r:id="rId11"/>
    <p:sldLayoutId id="2147483793" r:id="rId12"/>
    <p:sldLayoutId id="2147483791" r:id="rId13"/>
    <p:sldLayoutId id="2147483792" r:id="rId14"/>
    <p:sldLayoutId id="2147483672" r:id="rId15"/>
  </p:sldLayoutIdLst>
  <p:hf hdr="0" ftr="0" dt="0"/>
  <p:txStyles>
    <p:titleStyle>
      <a:lvl1pPr algn="l" defTabSz="457200" rtl="0" eaLnBrk="1" fontAlgn="base" hangingPunct="1">
        <a:spcBef>
          <a:spcPct val="0"/>
        </a:spcBef>
        <a:spcAft>
          <a:spcPct val="0"/>
        </a:spcAft>
        <a:defRPr sz="2000" b="1">
          <a:solidFill>
            <a:srgbClr val="B51E34"/>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chemeClr val="tx1"/>
        </a:buClr>
        <a:buFont typeface="Arial" charset="0"/>
        <a:buChar char="•"/>
        <a:defRPr sz="1600">
          <a:solidFill>
            <a:schemeClr val="tx1"/>
          </a:solidFill>
          <a:latin typeface="+mn-lt"/>
          <a:ea typeface="+mn-ea"/>
          <a:cs typeface="+mn-cs"/>
        </a:defRPr>
      </a:lvl1pPr>
      <a:lvl2pPr marL="685800" indent="-228600" algn="l" defTabSz="457200" rtl="0" eaLnBrk="1" fontAlgn="base" hangingPunct="1">
        <a:spcBef>
          <a:spcPct val="20000"/>
        </a:spcBef>
        <a:spcAft>
          <a:spcPts val="600"/>
        </a:spcAft>
        <a:buClr>
          <a:schemeClr val="tx1"/>
        </a:buClr>
        <a:buFont typeface="Arial" charset="0"/>
        <a:buChar char="–"/>
        <a:defRPr sz="1400">
          <a:solidFill>
            <a:schemeClr val="tx1"/>
          </a:solidFill>
          <a:latin typeface="+mn-lt"/>
          <a:cs typeface="+mn-cs"/>
        </a:defRPr>
      </a:lvl2pPr>
      <a:lvl3pPr marL="1087438" indent="-173038" algn="l" defTabSz="457200" rtl="0" eaLnBrk="1" fontAlgn="base" hangingPunct="1">
        <a:spcBef>
          <a:spcPct val="20000"/>
        </a:spcBef>
        <a:spcAft>
          <a:spcPts val="600"/>
        </a:spcAft>
        <a:buClr>
          <a:schemeClr val="tx1"/>
        </a:buClr>
        <a:buFont typeface="Arial" charset="0"/>
        <a:buChar char="•"/>
        <a:defRPr sz="1000">
          <a:solidFill>
            <a:schemeClr val="tx1"/>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A51C30"/>
        </a:solidFill>
        <a:effectLst/>
      </p:bgPr>
    </p:bg>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Thank you.</a:t>
            </a:r>
          </a:p>
        </p:txBody>
      </p:sp>
      <p:pic>
        <p:nvPicPr>
          <p:cNvPr id="4" name="Picture 3" descr="HUIT_ppt-leftalignedlogo.png"/>
          <p:cNvPicPr>
            <a:picLocks noChangeAspect="1"/>
          </p:cNvPicPr>
          <p:nvPr/>
        </p:nvPicPr>
        <p:blipFill>
          <a:blip r:embed="rId4"/>
          <a:stretch>
            <a:fillRect/>
          </a:stretch>
        </p:blipFill>
        <p:spPr>
          <a:xfrm>
            <a:off x="304800" y="6172200"/>
            <a:ext cx="2438400" cy="491297"/>
          </a:xfrm>
          <a:prstGeom prst="rect">
            <a:avLst/>
          </a:prstGeom>
        </p:spPr>
      </p:pic>
    </p:spTree>
  </p:cSld>
  <p:clrMap bg1="lt1" tx1="dk1" bg2="lt2" tx2="dk2" accent1="accent1" accent2="accent2" accent3="accent3" accent4="accent4" accent5="accent5" accent6="accent6" hlink="hlink" folHlink="folHlink"/>
  <p:sldLayoutIdLst>
    <p:sldLayoutId id="2147483759" r:id="rId1"/>
    <p:sldLayoutId id="2147483681" r:id="rId2"/>
  </p:sldLayoutIdLst>
  <p:hf hdr="0" ftr="0" dt="0"/>
  <p:txStyles>
    <p:titleStyle>
      <a:lvl1pPr algn="ctr" rtl="0" eaLnBrk="0" fontAlgn="base" hangingPunct="0">
        <a:spcBef>
          <a:spcPct val="0"/>
        </a:spcBef>
        <a:spcAft>
          <a:spcPct val="0"/>
        </a:spcAft>
        <a:defRPr sz="3600">
          <a:solidFill>
            <a:schemeClr val="bg1"/>
          </a:solidFill>
          <a:latin typeface="+mj-lt"/>
          <a:ea typeface="+mj-ea"/>
          <a:cs typeface="+mj-cs"/>
        </a:defRPr>
      </a:lvl1pPr>
      <a:lvl2pPr algn="ctr" rtl="0" eaLnBrk="0" fontAlgn="base" hangingPunct="0">
        <a:spcBef>
          <a:spcPct val="0"/>
        </a:spcBef>
        <a:spcAft>
          <a:spcPct val="0"/>
        </a:spcAft>
        <a:defRPr sz="3600">
          <a:solidFill>
            <a:schemeClr val="bg1"/>
          </a:solidFill>
          <a:latin typeface="Arial" charset="0"/>
        </a:defRPr>
      </a:lvl2pPr>
      <a:lvl3pPr algn="ctr" rtl="0" eaLnBrk="0" fontAlgn="base" hangingPunct="0">
        <a:spcBef>
          <a:spcPct val="0"/>
        </a:spcBef>
        <a:spcAft>
          <a:spcPct val="0"/>
        </a:spcAft>
        <a:defRPr sz="3600">
          <a:solidFill>
            <a:schemeClr val="bg1"/>
          </a:solidFill>
          <a:latin typeface="Arial" charset="0"/>
        </a:defRPr>
      </a:lvl3pPr>
      <a:lvl4pPr algn="ctr" rtl="0" eaLnBrk="0" fontAlgn="base" hangingPunct="0">
        <a:spcBef>
          <a:spcPct val="0"/>
        </a:spcBef>
        <a:spcAft>
          <a:spcPct val="0"/>
        </a:spcAft>
        <a:defRPr sz="3600">
          <a:solidFill>
            <a:schemeClr val="bg1"/>
          </a:solidFill>
          <a:latin typeface="Arial" charset="0"/>
        </a:defRPr>
      </a:lvl4pPr>
      <a:lvl5pPr algn="ctr" rtl="0" eaLnBrk="0" fontAlgn="base" hangingPunct="0">
        <a:spcBef>
          <a:spcPct val="0"/>
        </a:spcBef>
        <a:spcAft>
          <a:spcPct val="0"/>
        </a:spcAft>
        <a:defRPr sz="3600">
          <a:solidFill>
            <a:schemeClr val="bg1"/>
          </a:solidFill>
          <a:latin typeface="Arial" charset="0"/>
        </a:defRPr>
      </a:lvl5pPr>
      <a:lvl6pPr marL="457200" algn="ctr" rtl="0" fontAlgn="base">
        <a:spcBef>
          <a:spcPct val="0"/>
        </a:spcBef>
        <a:spcAft>
          <a:spcPct val="0"/>
        </a:spcAft>
        <a:defRPr sz="3600">
          <a:solidFill>
            <a:schemeClr val="bg1"/>
          </a:solidFill>
          <a:latin typeface="Arial" charset="0"/>
        </a:defRPr>
      </a:lvl6pPr>
      <a:lvl7pPr marL="914400" algn="ctr" rtl="0" fontAlgn="base">
        <a:spcBef>
          <a:spcPct val="0"/>
        </a:spcBef>
        <a:spcAft>
          <a:spcPct val="0"/>
        </a:spcAft>
        <a:defRPr sz="3600">
          <a:solidFill>
            <a:schemeClr val="bg1"/>
          </a:solidFill>
          <a:latin typeface="Arial" charset="0"/>
        </a:defRPr>
      </a:lvl7pPr>
      <a:lvl8pPr marL="1371600" algn="ctr" rtl="0" fontAlgn="base">
        <a:spcBef>
          <a:spcPct val="0"/>
        </a:spcBef>
        <a:spcAft>
          <a:spcPct val="0"/>
        </a:spcAft>
        <a:defRPr sz="3600">
          <a:solidFill>
            <a:schemeClr val="bg1"/>
          </a:solidFill>
          <a:latin typeface="Arial" charset="0"/>
        </a:defRPr>
      </a:lvl8pPr>
      <a:lvl9pPr marL="1828800" algn="ctr" rtl="0" fontAlgn="base">
        <a:spcBef>
          <a:spcPct val="0"/>
        </a:spcBef>
        <a:spcAft>
          <a:spcPct val="0"/>
        </a:spcAft>
        <a:defRPr sz="3600">
          <a:solidFill>
            <a:schemeClr val="bg1"/>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IAM_help@harvard.edu" TargetMode="External"/><Relationship Id="rId7" Type="http://schemas.openxmlformats.org/officeDocument/2006/relationships/hyperlink" Target="https://harvard.service-now.com/ithelp?id=kb_article&amp;sys_id=f8b58eb2db7e4304a914fff31d9619aa"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mailto:terry_connolly@harvard.edu" TargetMode="External"/><Relationship Id="rId5" Type="http://schemas.openxmlformats.org/officeDocument/2006/relationships/hyperlink" Target="mailto:iam_help@Harvard.edu" TargetMode="External"/><Relationship Id="rId4" Type="http://schemas.openxmlformats.org/officeDocument/2006/relationships/hyperlink" Target="http://iam.harvard.edu/files/iam/files/cas-saml-spusagerequest-form.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internet2.edu/products-services/trust-identity/grouper/"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hyperlink" Target="https://iam.harvard.edu/files/iam/files/group_services_metrics_report_jan2018.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438400"/>
            <a:ext cx="8001000" cy="914400"/>
          </a:xfrm>
        </p:spPr>
        <p:txBody>
          <a:bodyPr/>
          <a:lstStyle/>
          <a:p>
            <a:r>
              <a:rPr lang="en-US" b="0" dirty="0"/>
              <a:t/>
            </a:r>
            <a:br>
              <a:rPr lang="en-US" b="0" dirty="0"/>
            </a:br>
            <a:r>
              <a:rPr lang="en-US" dirty="0" smtClean="0"/>
              <a:t>IAM </a:t>
            </a:r>
            <a:r>
              <a:rPr lang="en-US" dirty="0"/>
              <a:t>Group </a:t>
            </a:r>
            <a:r>
              <a:rPr lang="en-US" dirty="0" smtClean="0"/>
              <a:t>Services</a:t>
            </a:r>
            <a:r>
              <a:rPr lang="en-US" dirty="0"/>
              <a:t/>
            </a:r>
            <a:br>
              <a:rPr lang="en-US" dirty="0"/>
            </a:b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493768238"/>
              </p:ext>
            </p:extLst>
          </p:nvPr>
        </p:nvGraphicFramePr>
        <p:xfrm>
          <a:off x="740229" y="5686697"/>
          <a:ext cx="7848600" cy="335280"/>
        </p:xfrm>
        <a:graphic>
          <a:graphicData uri="http://schemas.openxmlformats.org/drawingml/2006/table">
            <a:tbl>
              <a:tblPr firstRow="1" bandRow="1">
                <a:tableStyleId>{2D5ABB26-0587-4C30-8999-92F81FD0307C}</a:tableStyleId>
              </a:tblPr>
              <a:tblGrid>
                <a:gridCol w="2616200">
                  <a:extLst>
                    <a:ext uri="{9D8B030D-6E8A-4147-A177-3AD203B41FA5}">
                      <a16:colId xmlns="" xmlns:a16="http://schemas.microsoft.com/office/drawing/2014/main" val="20000"/>
                    </a:ext>
                  </a:extLst>
                </a:gridCol>
                <a:gridCol w="2616200">
                  <a:extLst>
                    <a:ext uri="{9D8B030D-6E8A-4147-A177-3AD203B41FA5}">
                      <a16:colId xmlns="" xmlns:a16="http://schemas.microsoft.com/office/drawing/2014/main" val="20001"/>
                    </a:ext>
                  </a:extLst>
                </a:gridCol>
                <a:gridCol w="2616200">
                  <a:extLst>
                    <a:ext uri="{9D8B030D-6E8A-4147-A177-3AD203B41FA5}">
                      <a16:colId xmlns="" xmlns:a16="http://schemas.microsoft.com/office/drawing/2014/main" val="20002"/>
                    </a:ext>
                  </a:extLst>
                </a:gridCol>
              </a:tblGrid>
              <a:tr h="191234">
                <a:tc>
                  <a:txBody>
                    <a:bodyPr/>
                    <a:lstStyle/>
                    <a:p>
                      <a:pPr algn="ctr"/>
                      <a:r>
                        <a:rPr lang="en-US" sz="1600" b="0" baseline="0" dirty="0" smtClean="0"/>
                        <a:t>April </a:t>
                      </a:r>
                      <a:r>
                        <a:rPr lang="en-US" sz="1600" b="0" baseline="0" dirty="0" smtClean="0"/>
                        <a:t>25</a:t>
                      </a:r>
                      <a:r>
                        <a:rPr lang="en-US" sz="1600" b="0" baseline="0" dirty="0" smtClean="0"/>
                        <a:t>, 2018</a:t>
                      </a:r>
                      <a:endParaRPr lang="en-US" sz="1600" b="0" dirty="0"/>
                    </a:p>
                  </a:txBody>
                  <a:tcPr>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smtClean="0"/>
                        <a:t>Overview Presentation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smtClean="0"/>
                        <a:t>IAM Group Services</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extLst>
                  <a:ext uri="{0D108BD9-81ED-4DB2-BD59-A6C34878D82A}">
                    <a16:rowId xmlns=""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Groups Build-out</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61976"/>
            <a:ext cx="3962400" cy="4272023"/>
          </a:xfrm>
        </p:spPr>
        <p:txBody>
          <a:bodyPr/>
          <a:lstStyle/>
          <a:p>
            <a:r>
              <a:rPr lang="en-US" dirty="0" smtClean="0"/>
              <a:t>Reference groups are automatically updated daily based on the system of record feeds to IAM and TLT</a:t>
            </a:r>
          </a:p>
          <a:p>
            <a:r>
              <a:rPr lang="en-US" dirty="0" smtClean="0"/>
              <a:t>Today reference groups are only built out to the school – high level department depth</a:t>
            </a:r>
          </a:p>
          <a:p>
            <a:r>
              <a:rPr lang="en-US" dirty="0"/>
              <a:t>We have </a:t>
            </a:r>
            <a:r>
              <a:rPr lang="en-US" dirty="0" smtClean="0"/>
              <a:t>400</a:t>
            </a:r>
            <a:r>
              <a:rPr lang="en-US" dirty="0"/>
              <a:t>+ reference groups available today </a:t>
            </a:r>
          </a:p>
          <a:p>
            <a:r>
              <a:rPr lang="en-US" dirty="0" smtClean="0"/>
              <a:t>Additional reference groups are built out upon request (e.g. at the department level)</a:t>
            </a:r>
          </a:p>
          <a:p>
            <a:endParaRPr lang="en-US" dirty="0" smtClean="0"/>
          </a:p>
          <a:p>
            <a:pPr marL="0" indent="0">
              <a:buNone/>
            </a:pPr>
            <a:endParaRPr lang="en-US" b="1" dirty="0"/>
          </a:p>
          <a:p>
            <a:pPr marL="0" indent="0">
              <a:buNone/>
            </a:pPr>
            <a:endParaRPr lang="en-US" b="1" dirty="0"/>
          </a:p>
          <a:p>
            <a:pPr marL="0" indent="0">
              <a:buNone/>
            </a:pPr>
            <a:endParaRPr lang="en-US" b="1"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3C7DC2BC-9C26-42ED-9786-2E2FE499DF6C}" type="slidenum">
              <a:rPr lang="en-US" smtClean="0"/>
              <a:pPr>
                <a:defRPr/>
              </a:pPr>
              <a:t>10</a:t>
            </a:fld>
            <a:endParaRPr lang="en-US"/>
          </a:p>
        </p:txBody>
      </p:sp>
      <p:pic>
        <p:nvPicPr>
          <p:cNvPr id="6" name="Picture 5"/>
          <p:cNvPicPr>
            <a:picLocks noChangeAspect="1"/>
          </p:cNvPicPr>
          <p:nvPr/>
        </p:nvPicPr>
        <p:blipFill>
          <a:blip r:embed="rId3"/>
          <a:stretch>
            <a:fillRect/>
          </a:stretch>
        </p:blipFill>
        <p:spPr>
          <a:xfrm>
            <a:off x="4995862" y="457200"/>
            <a:ext cx="2809875" cy="5334000"/>
          </a:xfrm>
          <a:prstGeom prst="rect">
            <a:avLst/>
          </a:prstGeom>
        </p:spPr>
      </p:pic>
    </p:spTree>
    <p:extLst>
      <p:ext uri="{BB962C8B-B14F-4D97-AF65-F5344CB8AC3E}">
        <p14:creationId xmlns:p14="http://schemas.microsoft.com/office/powerpoint/2010/main" val="24847451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533400" y="4107702"/>
            <a:ext cx="7848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18457" y="123825"/>
            <a:ext cx="8229600" cy="914400"/>
          </a:xfrm>
        </p:spPr>
        <p:txBody>
          <a:bodyPr/>
          <a:lstStyle/>
          <a:p>
            <a:r>
              <a:rPr lang="en-US" sz="2800" dirty="0" err="1" smtClean="0"/>
              <a:t>HarvardKey</a:t>
            </a:r>
            <a:r>
              <a:rPr lang="en-US" sz="2800" dirty="0" smtClean="0"/>
              <a:t> Integrated with Group Services</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4914" y="4431552"/>
            <a:ext cx="8077200" cy="2045981"/>
          </a:xfrm>
        </p:spPr>
        <p:txBody>
          <a:bodyPr/>
          <a:lstStyle/>
          <a:p>
            <a:r>
              <a:rPr lang="en-US" dirty="0" smtClean="0"/>
              <a:t>Used </a:t>
            </a:r>
            <a:r>
              <a:rPr lang="en-US" dirty="0"/>
              <a:t>for web-based application </a:t>
            </a:r>
            <a:r>
              <a:rPr lang="en-US" dirty="0" smtClean="0"/>
              <a:t>using </a:t>
            </a:r>
            <a:r>
              <a:rPr lang="en-US" b="1" dirty="0" smtClean="0"/>
              <a:t>CAS </a:t>
            </a:r>
            <a:r>
              <a:rPr lang="en-US" b="1" dirty="0"/>
              <a:t>or </a:t>
            </a:r>
            <a:r>
              <a:rPr lang="en-US" b="1" dirty="0" smtClean="0"/>
              <a:t>SAMLs </a:t>
            </a:r>
            <a:r>
              <a:rPr lang="en-US" dirty="0" err="1" smtClean="0"/>
              <a:t>protcols</a:t>
            </a:r>
            <a:r>
              <a:rPr lang="en-US" dirty="0" smtClean="0"/>
              <a:t>. </a:t>
            </a:r>
            <a:endParaRPr lang="en-US" dirty="0"/>
          </a:p>
          <a:p>
            <a:r>
              <a:rPr lang="en-US" dirty="0" smtClean="0"/>
              <a:t>The two </a:t>
            </a:r>
            <a:r>
              <a:rPr lang="en-US" dirty="0"/>
              <a:t>methods which can be used alone or together. </a:t>
            </a:r>
          </a:p>
          <a:p>
            <a:r>
              <a:rPr lang="en-US" dirty="0" smtClean="0"/>
              <a:t>Each requires one-time </a:t>
            </a:r>
            <a:r>
              <a:rPr lang="en-US" dirty="0"/>
              <a:t>process: </a:t>
            </a:r>
            <a:r>
              <a:rPr lang="en-US" dirty="0" smtClean="0"/>
              <a:t>IAM setups </a:t>
            </a:r>
            <a:r>
              <a:rPr lang="en-US" dirty="0"/>
              <a:t>up Application Authorization groups in Grouper and </a:t>
            </a:r>
            <a:r>
              <a:rPr lang="en-US" dirty="0" smtClean="0"/>
              <a:t>adds one or both methods to the application’s  </a:t>
            </a:r>
            <a:r>
              <a:rPr lang="en-US" dirty="0" err="1" smtClean="0"/>
              <a:t>HarvardKey</a:t>
            </a:r>
            <a:r>
              <a:rPr lang="en-US" dirty="0" smtClean="0"/>
              <a:t> integration. </a:t>
            </a:r>
          </a:p>
          <a:p>
            <a:pPr marL="457200" lvl="1" indent="0">
              <a:buNone/>
            </a:pPr>
            <a:endParaRPr lang="en-US" dirty="0" smtClean="0"/>
          </a:p>
          <a:p>
            <a:pPr marL="457200" lvl="1" indent="0">
              <a:buNone/>
            </a:pPr>
            <a:endParaRPr lang="en-US" dirty="0"/>
          </a:p>
          <a:p>
            <a:pPr marL="457200" lvl="1" indent="0">
              <a:buNone/>
            </a:pPr>
            <a:endParaRPr lang="en-US" dirty="0" smtClean="0"/>
          </a:p>
          <a:p>
            <a:pPr marL="457200" lvl="1" indent="0">
              <a:buNone/>
            </a:pPr>
            <a:endParaRPr lang="en-US" dirty="0" smtClean="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3C7DC2BC-9C26-42ED-9786-2E2FE499DF6C}" type="slidenum">
              <a:rPr lang="en-US" smtClean="0"/>
              <a:pPr>
                <a:defRPr/>
              </a:pPr>
              <a:t>11</a:t>
            </a:fld>
            <a:endParaRPr lang="en-US"/>
          </a:p>
        </p:txBody>
      </p:sp>
      <p:pic>
        <p:nvPicPr>
          <p:cNvPr id="5" name="Picture 4"/>
          <p:cNvPicPr>
            <a:picLocks noChangeAspect="1"/>
          </p:cNvPicPr>
          <p:nvPr/>
        </p:nvPicPr>
        <p:blipFill>
          <a:blip r:embed="rId3"/>
          <a:stretch>
            <a:fillRect/>
          </a:stretch>
        </p:blipFill>
        <p:spPr>
          <a:xfrm>
            <a:off x="2133600" y="3783852"/>
            <a:ext cx="4191000" cy="647700"/>
          </a:xfrm>
          <a:prstGeom prst="rect">
            <a:avLst/>
          </a:prstGeom>
        </p:spPr>
      </p:pic>
      <p:sp>
        <p:nvSpPr>
          <p:cNvPr id="7" name="Content Placeholder 2"/>
          <p:cNvSpPr txBox="1">
            <a:spLocks/>
          </p:cNvSpPr>
          <p:nvPr/>
        </p:nvSpPr>
        <p:spPr bwMode="auto">
          <a:xfrm>
            <a:off x="304800" y="976313"/>
            <a:ext cx="8077200" cy="276679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defTabSz="457200" rtl="0" eaLnBrk="1" fontAlgn="base" hangingPunct="1">
              <a:spcBef>
                <a:spcPct val="20000"/>
              </a:spcBef>
              <a:spcAft>
                <a:spcPts val="600"/>
              </a:spcAft>
              <a:buClr>
                <a:schemeClr val="tx1"/>
              </a:buClr>
              <a:buFont typeface="Arial" charset="0"/>
              <a:buChar char="•"/>
              <a:defRPr sz="2000">
                <a:solidFill>
                  <a:schemeClr val="tx1"/>
                </a:solidFill>
                <a:latin typeface="+mn-lt"/>
                <a:ea typeface="+mn-ea"/>
                <a:cs typeface="+mn-cs"/>
              </a:defRPr>
            </a:lvl1pPr>
            <a:lvl2pPr marL="685800" indent="-228600" algn="l" defTabSz="457200" rtl="0" eaLnBrk="1" fontAlgn="base" hangingPunct="1">
              <a:spcBef>
                <a:spcPct val="20000"/>
              </a:spcBef>
              <a:spcAft>
                <a:spcPts val="600"/>
              </a:spcAft>
              <a:buClr>
                <a:schemeClr val="tx1"/>
              </a:buClr>
              <a:buFont typeface="Arial" charset="0"/>
              <a:buChar char="–"/>
              <a:defRPr sz="1800">
                <a:solidFill>
                  <a:schemeClr val="tx1"/>
                </a:solidFill>
                <a:latin typeface="+mn-lt"/>
                <a:cs typeface="+mn-cs"/>
              </a:defRPr>
            </a:lvl2pPr>
            <a:lvl3pPr marL="1087438" indent="-173038" algn="l" defTabSz="457200" rtl="0" eaLnBrk="1" fontAlgn="base" hangingPunct="1">
              <a:spcBef>
                <a:spcPct val="20000"/>
              </a:spcBef>
              <a:spcAft>
                <a:spcPts val="600"/>
              </a:spcAft>
              <a:buClr>
                <a:schemeClr val="tx1"/>
              </a:buClr>
              <a:buFont typeface="Arial" charset="0"/>
              <a:buChar char="•"/>
              <a:defRPr sz="1600">
                <a:solidFill>
                  <a:schemeClr val="tx1"/>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a:lstStyle>
          <a:p>
            <a:pPr marL="0" indent="0">
              <a:buFont typeface="Arial" charset="0"/>
              <a:buNone/>
            </a:pPr>
            <a:r>
              <a:rPr lang="en-US" b="1" kern="0" dirty="0" smtClean="0"/>
              <a:t>Application Authorization Filter – </a:t>
            </a:r>
          </a:p>
          <a:p>
            <a:pPr marL="457200" lvl="1" indent="0">
              <a:buFont typeface="Arial" charset="0"/>
              <a:buNone/>
            </a:pPr>
            <a:r>
              <a:rPr lang="en-US" b="0" kern="0" dirty="0" smtClean="0"/>
              <a:t>After authentication, </a:t>
            </a:r>
            <a:r>
              <a:rPr lang="en-US" b="0" kern="0" dirty="0" err="1" smtClean="0"/>
              <a:t>HarvardKey</a:t>
            </a:r>
            <a:r>
              <a:rPr lang="en-US" b="0" kern="0" dirty="0" smtClean="0"/>
              <a:t> checks if the person is in a particular group, e.g., authorized-users-</a:t>
            </a:r>
            <a:r>
              <a:rPr lang="en-US" b="0" kern="0" dirty="0" err="1" smtClean="0"/>
              <a:t>omni</a:t>
            </a:r>
            <a:r>
              <a:rPr lang="en-US" b="0" kern="0" dirty="0" smtClean="0"/>
              <a:t>. If so, then access to the application is granted.  </a:t>
            </a:r>
          </a:p>
          <a:p>
            <a:pPr marL="0" indent="0">
              <a:buFont typeface="Arial" charset="0"/>
              <a:buNone/>
            </a:pPr>
            <a:r>
              <a:rPr lang="en-US" b="1" kern="0" dirty="0" err="1" smtClean="0"/>
              <a:t>MemberOf</a:t>
            </a:r>
            <a:r>
              <a:rPr lang="en-US" b="1" kern="0" dirty="0" smtClean="0"/>
              <a:t> Group </a:t>
            </a:r>
            <a:r>
              <a:rPr lang="en-US" b="1" kern="0" dirty="0" smtClean="0"/>
              <a:t>Attribute Release – </a:t>
            </a:r>
          </a:p>
          <a:p>
            <a:pPr marL="457200" lvl="1" indent="0">
              <a:buFont typeface="Arial" charset="0"/>
              <a:buNone/>
            </a:pPr>
            <a:r>
              <a:rPr lang="en-US" b="0" kern="0" dirty="0" smtClean="0"/>
              <a:t>CAS or SAML release the groups a person is a member of in their response back to the application. The application then determines what to do with that information. Can be used for more granular level of permissions, e.g. standard or </a:t>
            </a:r>
            <a:r>
              <a:rPr lang="en-US" b="0" kern="0" dirty="0" err="1" smtClean="0"/>
              <a:t>superuser</a:t>
            </a:r>
            <a:r>
              <a:rPr lang="en-US" b="0" kern="0" dirty="0" smtClean="0"/>
              <a:t> permission. </a:t>
            </a:r>
          </a:p>
          <a:p>
            <a:pPr marL="457200" lvl="1" indent="0">
              <a:buFont typeface="Arial" charset="0"/>
              <a:buNone/>
            </a:pPr>
            <a:endParaRPr lang="en-US" b="0" kern="0" dirty="0" smtClean="0"/>
          </a:p>
          <a:p>
            <a:pPr marL="457200" lvl="1" indent="0">
              <a:buFont typeface="Arial" charset="0"/>
              <a:buNone/>
            </a:pPr>
            <a:endParaRPr lang="en-US" b="0" kern="0" dirty="0" smtClean="0"/>
          </a:p>
          <a:p>
            <a:pPr marL="457200" lvl="1" indent="0">
              <a:buFont typeface="Arial" charset="0"/>
              <a:buNone/>
            </a:pPr>
            <a:endParaRPr lang="en-US" b="0" kern="0" dirty="0" smtClean="0"/>
          </a:p>
          <a:p>
            <a:pPr marL="0" indent="0">
              <a:buFont typeface="Arial" charset="0"/>
              <a:buNone/>
            </a:pPr>
            <a:endParaRPr lang="en-US" b="0" kern="0" dirty="0" smtClean="0"/>
          </a:p>
          <a:p>
            <a:pPr marL="0" indent="0">
              <a:buFont typeface="Arial" charset="0"/>
              <a:buNone/>
            </a:pPr>
            <a:endParaRPr lang="en-US" b="0" kern="0" dirty="0" smtClean="0"/>
          </a:p>
          <a:p>
            <a:pPr marL="0" indent="0">
              <a:buFont typeface="Arial" charset="0"/>
              <a:buNone/>
            </a:pPr>
            <a:endParaRPr lang="en-US" b="0" kern="0" dirty="0" smtClean="0"/>
          </a:p>
          <a:p>
            <a:pPr marL="0" indent="0">
              <a:buFont typeface="Arial" charset="0"/>
              <a:buNone/>
            </a:pPr>
            <a:endParaRPr lang="en-US" b="0" kern="0" dirty="0"/>
          </a:p>
        </p:txBody>
      </p:sp>
    </p:spTree>
    <p:extLst>
      <p:ext uri="{BB962C8B-B14F-4D97-AF65-F5344CB8AC3E}">
        <p14:creationId xmlns:p14="http://schemas.microsoft.com/office/powerpoint/2010/main" val="26420725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9" name="Shape 339"/>
          <p:cNvSpPr txBox="1"/>
          <p:nvPr/>
        </p:nvSpPr>
        <p:spPr>
          <a:xfrm>
            <a:off x="0" y="48066"/>
            <a:ext cx="9144000" cy="836099"/>
          </a:xfrm>
          <a:prstGeom prst="rect">
            <a:avLst/>
          </a:prstGeom>
          <a:noFill/>
          <a:ln>
            <a:noFill/>
          </a:ln>
        </p:spPr>
        <p:txBody>
          <a:bodyPr lIns="91425" tIns="45700" rIns="91425" bIns="45700" anchor="b" anchorCtr="0">
            <a:noAutofit/>
          </a:bodyPr>
          <a:lstStyle/>
          <a:p>
            <a:pPr marL="0" marR="0" lvl="0" indent="457200" algn="ctr" rtl="0">
              <a:lnSpc>
                <a:spcPct val="100000"/>
              </a:lnSpc>
              <a:spcBef>
                <a:spcPts val="0"/>
              </a:spcBef>
              <a:spcAft>
                <a:spcPts val="0"/>
              </a:spcAft>
              <a:buClr>
                <a:srgbClr val="B51E34"/>
              </a:buClr>
              <a:buSzPct val="25000"/>
              <a:buFont typeface="Arial"/>
              <a:buNone/>
            </a:pPr>
            <a:r>
              <a:rPr lang="en-US" sz="2400" b="1" dirty="0" smtClean="0">
                <a:solidFill>
                  <a:srgbClr val="B51E34"/>
                </a:solidFill>
              </a:rPr>
              <a:t>Application </a:t>
            </a:r>
            <a:r>
              <a:rPr lang="en-US" sz="2400" b="1" dirty="0" smtClean="0">
                <a:solidFill>
                  <a:srgbClr val="B51E34"/>
                </a:solidFill>
              </a:rPr>
              <a:t>Authorization Filter - </a:t>
            </a:r>
            <a:r>
              <a:rPr lang="en-US" sz="2400" dirty="0" smtClean="0">
                <a:solidFill>
                  <a:srgbClr val="B51E34"/>
                </a:solidFill>
              </a:rPr>
              <a:t> </a:t>
            </a:r>
            <a:r>
              <a:rPr lang="en-US" sz="2400" b="1" dirty="0" smtClean="0">
                <a:solidFill>
                  <a:srgbClr val="B51E34"/>
                </a:solidFill>
              </a:rPr>
              <a:t>Key Features</a:t>
            </a:r>
            <a:endParaRPr lang="en" sz="2400" b="1" dirty="0">
              <a:solidFill>
                <a:srgbClr val="B51E34"/>
              </a:solidFill>
            </a:endParaRPr>
          </a:p>
        </p:txBody>
      </p:sp>
      <p:sp>
        <p:nvSpPr>
          <p:cNvPr id="340" name="Shape 340"/>
          <p:cNvSpPr txBox="1">
            <a:spLocks noGrp="1"/>
          </p:cNvSpPr>
          <p:nvPr>
            <p:ph type="sldNum" idx="4294967295"/>
          </p:nvPr>
        </p:nvSpPr>
        <p:spPr>
          <a:xfrm>
            <a:off x="8412658" y="6301067"/>
            <a:ext cx="548699" cy="524699"/>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sz="900">
                <a:solidFill>
                  <a:srgbClr val="B7B7B7"/>
                </a:solidFill>
              </a:rPr>
              <a:t>12</a:t>
            </a:fld>
            <a:endParaRPr lang="en" sz="900" dirty="0">
              <a:solidFill>
                <a:srgbClr val="B7B7B7"/>
              </a:solidFill>
            </a:endParaRPr>
          </a:p>
        </p:txBody>
      </p:sp>
      <p:pic>
        <p:nvPicPr>
          <p:cNvPr id="2" name="Picture 1"/>
          <p:cNvPicPr>
            <a:picLocks noChangeAspect="1"/>
          </p:cNvPicPr>
          <p:nvPr/>
        </p:nvPicPr>
        <p:blipFill rotWithShape="1">
          <a:blip r:embed="rId3"/>
          <a:srcRect t="13122"/>
          <a:stretch/>
        </p:blipFill>
        <p:spPr>
          <a:xfrm>
            <a:off x="381000" y="1720264"/>
            <a:ext cx="6743700" cy="4418930"/>
          </a:xfrm>
          <a:prstGeom prst="rect">
            <a:avLst/>
          </a:prstGeom>
        </p:spPr>
      </p:pic>
      <p:pic>
        <p:nvPicPr>
          <p:cNvPr id="4" name="Picture 3"/>
          <p:cNvPicPr>
            <a:picLocks noChangeAspect="1"/>
          </p:cNvPicPr>
          <p:nvPr/>
        </p:nvPicPr>
        <p:blipFill rotWithShape="1">
          <a:blip r:embed="rId4"/>
          <a:srcRect t="33975" b="-1"/>
          <a:stretch/>
        </p:blipFill>
        <p:spPr>
          <a:xfrm>
            <a:off x="4700367" y="1066800"/>
            <a:ext cx="4271876" cy="3060282"/>
          </a:xfrm>
          <a:prstGeom prst="rect">
            <a:avLst/>
          </a:prstGeom>
        </p:spPr>
      </p:pic>
    </p:spTree>
    <p:extLst>
      <p:ext uri="{BB962C8B-B14F-4D97-AF65-F5344CB8AC3E}">
        <p14:creationId xmlns:p14="http://schemas.microsoft.com/office/powerpoint/2010/main" val="4233679492"/>
      </p:ext>
    </p:extLst>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9" name="Shape 339"/>
          <p:cNvSpPr txBox="1"/>
          <p:nvPr/>
        </p:nvSpPr>
        <p:spPr>
          <a:xfrm>
            <a:off x="0" y="48067"/>
            <a:ext cx="9144000" cy="637734"/>
          </a:xfrm>
          <a:prstGeom prst="rect">
            <a:avLst/>
          </a:prstGeom>
          <a:noFill/>
          <a:ln>
            <a:noFill/>
          </a:ln>
        </p:spPr>
        <p:txBody>
          <a:bodyPr lIns="91425" tIns="45700" rIns="91425" bIns="45700" anchor="b" anchorCtr="0">
            <a:noAutofit/>
          </a:bodyPr>
          <a:lstStyle/>
          <a:p>
            <a:pPr indent="457200">
              <a:spcBef>
                <a:spcPts val="0"/>
              </a:spcBef>
              <a:spcAft>
                <a:spcPts val="0"/>
              </a:spcAft>
              <a:buClr>
                <a:srgbClr val="B51E34"/>
              </a:buClr>
              <a:buSzPct val="25000"/>
            </a:pPr>
            <a:r>
              <a:rPr lang="en-US" sz="2400" dirty="0">
                <a:solidFill>
                  <a:srgbClr val="B51E34"/>
                </a:solidFill>
              </a:rPr>
              <a:t>Application </a:t>
            </a:r>
            <a:r>
              <a:rPr lang="en-US" sz="2400" dirty="0" smtClean="0">
                <a:solidFill>
                  <a:srgbClr val="B51E34"/>
                </a:solidFill>
              </a:rPr>
              <a:t>Authorization Filter - Sequence </a:t>
            </a:r>
            <a:r>
              <a:rPr lang="en-US" sz="2400" dirty="0" smtClean="0">
                <a:solidFill>
                  <a:srgbClr val="B51E34"/>
                </a:solidFill>
              </a:rPr>
              <a:t>Diagram</a:t>
            </a:r>
            <a:endParaRPr lang="en" sz="2400" dirty="0">
              <a:solidFill>
                <a:srgbClr val="B51E34"/>
              </a:solidFill>
            </a:endParaRPr>
          </a:p>
        </p:txBody>
      </p:sp>
      <p:sp>
        <p:nvSpPr>
          <p:cNvPr id="340" name="Shape 340"/>
          <p:cNvSpPr txBox="1">
            <a:spLocks noGrp="1"/>
          </p:cNvSpPr>
          <p:nvPr>
            <p:ph type="sldNum" idx="4294967295"/>
          </p:nvPr>
        </p:nvSpPr>
        <p:spPr>
          <a:xfrm>
            <a:off x="8412658" y="6301067"/>
            <a:ext cx="548699" cy="524699"/>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sz="900">
                <a:solidFill>
                  <a:srgbClr val="B7B7B7"/>
                </a:solidFill>
              </a:rPr>
              <a:t>13</a:t>
            </a:fld>
            <a:endParaRPr lang="en" sz="900" dirty="0">
              <a:solidFill>
                <a:srgbClr val="B7B7B7"/>
              </a:solidFill>
            </a:endParaRPr>
          </a:p>
        </p:txBody>
      </p:sp>
      <p:pic>
        <p:nvPicPr>
          <p:cNvPr id="2" name="Picture 1"/>
          <p:cNvPicPr>
            <a:picLocks noChangeAspect="1"/>
          </p:cNvPicPr>
          <p:nvPr/>
        </p:nvPicPr>
        <p:blipFill rotWithShape="1">
          <a:blip r:embed="rId3"/>
          <a:srcRect t="46739" b="-1"/>
          <a:stretch/>
        </p:blipFill>
        <p:spPr>
          <a:xfrm>
            <a:off x="-63659" y="1041548"/>
            <a:ext cx="8476317" cy="5285874"/>
          </a:xfrm>
          <a:prstGeom prst="rect">
            <a:avLst/>
          </a:prstGeom>
        </p:spPr>
      </p:pic>
    </p:spTree>
    <p:extLst>
      <p:ext uri="{BB962C8B-B14F-4D97-AF65-F5344CB8AC3E}">
        <p14:creationId xmlns:p14="http://schemas.microsoft.com/office/powerpoint/2010/main" val="3607050756"/>
      </p:ext>
    </p:extLst>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9" name="Shape 339"/>
          <p:cNvSpPr txBox="1"/>
          <p:nvPr/>
        </p:nvSpPr>
        <p:spPr>
          <a:xfrm>
            <a:off x="0" y="48067"/>
            <a:ext cx="9144000" cy="695642"/>
          </a:xfrm>
          <a:prstGeom prst="rect">
            <a:avLst/>
          </a:prstGeom>
          <a:noFill/>
          <a:ln>
            <a:noFill/>
          </a:ln>
        </p:spPr>
        <p:txBody>
          <a:bodyPr lIns="91425" tIns="45700" rIns="91425" bIns="45700" anchor="b" anchorCtr="0">
            <a:noAutofit/>
          </a:bodyPr>
          <a:lstStyle/>
          <a:p>
            <a:pPr marL="0" marR="0" lvl="0" indent="457200" algn="ctr" rtl="0">
              <a:lnSpc>
                <a:spcPct val="100000"/>
              </a:lnSpc>
              <a:spcBef>
                <a:spcPts val="0"/>
              </a:spcBef>
              <a:spcAft>
                <a:spcPts val="0"/>
              </a:spcAft>
              <a:buClr>
                <a:srgbClr val="B51E34"/>
              </a:buClr>
              <a:buSzPct val="25000"/>
              <a:buFont typeface="Arial"/>
              <a:buNone/>
            </a:pPr>
            <a:r>
              <a:rPr lang="en-US" sz="2400" b="1" dirty="0" err="1" smtClean="0">
                <a:solidFill>
                  <a:srgbClr val="B51E34"/>
                </a:solidFill>
              </a:rPr>
              <a:t>MemberOf</a:t>
            </a:r>
            <a:r>
              <a:rPr lang="en-US" sz="2400" b="1" dirty="0" smtClean="0">
                <a:solidFill>
                  <a:srgbClr val="B51E34"/>
                </a:solidFill>
              </a:rPr>
              <a:t> Group Attribute Release - </a:t>
            </a:r>
            <a:r>
              <a:rPr lang="en-US" sz="2400" dirty="0" smtClean="0">
                <a:solidFill>
                  <a:srgbClr val="B51E34"/>
                </a:solidFill>
              </a:rPr>
              <a:t>Key </a:t>
            </a:r>
            <a:r>
              <a:rPr lang="en-US" sz="2400" dirty="0" smtClean="0">
                <a:solidFill>
                  <a:srgbClr val="B51E34"/>
                </a:solidFill>
              </a:rPr>
              <a:t>Features</a:t>
            </a:r>
            <a:endParaRPr lang="en" sz="2400" b="1" dirty="0">
              <a:solidFill>
                <a:srgbClr val="B51E34"/>
              </a:solidFill>
            </a:endParaRPr>
          </a:p>
        </p:txBody>
      </p:sp>
      <p:sp>
        <p:nvSpPr>
          <p:cNvPr id="340" name="Shape 340"/>
          <p:cNvSpPr txBox="1">
            <a:spLocks noGrp="1"/>
          </p:cNvSpPr>
          <p:nvPr>
            <p:ph type="sldNum" idx="4294967295"/>
          </p:nvPr>
        </p:nvSpPr>
        <p:spPr>
          <a:xfrm>
            <a:off x="8412658" y="6301067"/>
            <a:ext cx="548699" cy="524699"/>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sz="900">
                <a:solidFill>
                  <a:srgbClr val="B7B7B7"/>
                </a:solidFill>
              </a:rPr>
              <a:t>14</a:t>
            </a:fld>
            <a:endParaRPr lang="en" sz="900" dirty="0">
              <a:solidFill>
                <a:srgbClr val="B7B7B7"/>
              </a:solidFill>
            </a:endParaRPr>
          </a:p>
        </p:txBody>
      </p:sp>
      <p:pic>
        <p:nvPicPr>
          <p:cNvPr id="2" name="Picture 1"/>
          <p:cNvPicPr>
            <a:picLocks noChangeAspect="1"/>
          </p:cNvPicPr>
          <p:nvPr/>
        </p:nvPicPr>
        <p:blipFill rotWithShape="1">
          <a:blip r:embed="rId3"/>
          <a:srcRect t="9184" r="45000"/>
          <a:stretch/>
        </p:blipFill>
        <p:spPr>
          <a:xfrm>
            <a:off x="259258" y="1779971"/>
            <a:ext cx="5029200" cy="4521096"/>
          </a:xfrm>
          <a:prstGeom prst="rect">
            <a:avLst/>
          </a:prstGeom>
        </p:spPr>
      </p:pic>
      <p:sp>
        <p:nvSpPr>
          <p:cNvPr id="3" name="TextBox 2"/>
          <p:cNvSpPr txBox="1"/>
          <p:nvPr/>
        </p:nvSpPr>
        <p:spPr>
          <a:xfrm>
            <a:off x="2164258" y="949050"/>
            <a:ext cx="6248400" cy="369332"/>
          </a:xfrm>
          <a:prstGeom prst="rect">
            <a:avLst/>
          </a:prstGeom>
          <a:noFill/>
        </p:spPr>
        <p:txBody>
          <a:bodyPr wrap="square" rtlCol="0">
            <a:spAutoFit/>
          </a:bodyPr>
          <a:lstStyle/>
          <a:p>
            <a:r>
              <a:rPr lang="en-US" b="0" dirty="0" smtClean="0"/>
              <a:t>Provides User’s Group Memberships to Applications</a:t>
            </a:r>
            <a:endParaRPr lang="en-US" b="0" dirty="0"/>
          </a:p>
        </p:txBody>
      </p:sp>
      <p:pic>
        <p:nvPicPr>
          <p:cNvPr id="8" name="Picture 7"/>
          <p:cNvPicPr>
            <a:picLocks noChangeAspect="1"/>
          </p:cNvPicPr>
          <p:nvPr/>
        </p:nvPicPr>
        <p:blipFill rotWithShape="1">
          <a:blip r:embed="rId3"/>
          <a:srcRect l="56678" t="24978" r="1883" b="40425"/>
          <a:stretch/>
        </p:blipFill>
        <p:spPr>
          <a:xfrm>
            <a:off x="3932157" y="1523724"/>
            <a:ext cx="5029200" cy="2286000"/>
          </a:xfrm>
          <a:prstGeom prst="rect">
            <a:avLst/>
          </a:prstGeom>
        </p:spPr>
      </p:pic>
    </p:spTree>
    <p:extLst>
      <p:ext uri="{BB962C8B-B14F-4D97-AF65-F5344CB8AC3E}">
        <p14:creationId xmlns:p14="http://schemas.microsoft.com/office/powerpoint/2010/main" val="1295297025"/>
      </p:ext>
    </p:extLst>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9" name="Shape 339"/>
          <p:cNvSpPr txBox="1"/>
          <p:nvPr/>
        </p:nvSpPr>
        <p:spPr>
          <a:xfrm>
            <a:off x="0" y="48067"/>
            <a:ext cx="9144000" cy="637734"/>
          </a:xfrm>
          <a:prstGeom prst="rect">
            <a:avLst/>
          </a:prstGeom>
          <a:noFill/>
          <a:ln>
            <a:noFill/>
          </a:ln>
        </p:spPr>
        <p:txBody>
          <a:bodyPr lIns="91425" tIns="45700" rIns="91425" bIns="45700" anchor="b" anchorCtr="0">
            <a:noAutofit/>
          </a:bodyPr>
          <a:lstStyle/>
          <a:p>
            <a:pPr lvl="0" indent="457200" algn="ctr">
              <a:spcBef>
                <a:spcPts val="0"/>
              </a:spcBef>
              <a:spcAft>
                <a:spcPts val="0"/>
              </a:spcAft>
              <a:buClr>
                <a:srgbClr val="B51E34"/>
              </a:buClr>
              <a:buSzPct val="25000"/>
            </a:pPr>
            <a:r>
              <a:rPr lang="en-US" sz="2400" dirty="0" err="1">
                <a:solidFill>
                  <a:srgbClr val="B51E34"/>
                </a:solidFill>
              </a:rPr>
              <a:t>MemberOf</a:t>
            </a:r>
            <a:r>
              <a:rPr lang="en-US" sz="2400" dirty="0">
                <a:solidFill>
                  <a:srgbClr val="B51E34"/>
                </a:solidFill>
              </a:rPr>
              <a:t> Group Attribute Release </a:t>
            </a:r>
            <a:r>
              <a:rPr lang="en-US" sz="2400" dirty="0" smtClean="0">
                <a:solidFill>
                  <a:srgbClr val="B51E34"/>
                </a:solidFill>
              </a:rPr>
              <a:t>- Sequence </a:t>
            </a:r>
            <a:r>
              <a:rPr lang="en-US" sz="2400" b="1" dirty="0" smtClean="0">
                <a:solidFill>
                  <a:srgbClr val="B51E34"/>
                </a:solidFill>
              </a:rPr>
              <a:t>Diagram</a:t>
            </a:r>
            <a:endParaRPr lang="en" sz="2400" b="1" dirty="0">
              <a:solidFill>
                <a:srgbClr val="B51E34"/>
              </a:solidFill>
            </a:endParaRPr>
          </a:p>
        </p:txBody>
      </p:sp>
      <p:sp>
        <p:nvSpPr>
          <p:cNvPr id="340" name="Shape 340"/>
          <p:cNvSpPr txBox="1">
            <a:spLocks noGrp="1"/>
          </p:cNvSpPr>
          <p:nvPr>
            <p:ph type="sldNum" idx="4294967295"/>
          </p:nvPr>
        </p:nvSpPr>
        <p:spPr>
          <a:xfrm>
            <a:off x="8412658" y="6301067"/>
            <a:ext cx="548699" cy="524699"/>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sz="900">
                <a:solidFill>
                  <a:srgbClr val="B7B7B7"/>
                </a:solidFill>
              </a:rPr>
              <a:t>15</a:t>
            </a:fld>
            <a:endParaRPr lang="en" sz="900" dirty="0">
              <a:solidFill>
                <a:srgbClr val="B7B7B7"/>
              </a:solidFill>
            </a:endParaRPr>
          </a:p>
        </p:txBody>
      </p:sp>
      <p:pic>
        <p:nvPicPr>
          <p:cNvPr id="2" name="Picture 1"/>
          <p:cNvPicPr>
            <a:picLocks noChangeAspect="1"/>
          </p:cNvPicPr>
          <p:nvPr/>
        </p:nvPicPr>
        <p:blipFill rotWithShape="1">
          <a:blip r:embed="rId3"/>
          <a:srcRect t="14052"/>
          <a:stretch/>
        </p:blipFill>
        <p:spPr>
          <a:xfrm>
            <a:off x="380999" y="901962"/>
            <a:ext cx="8305801" cy="5498838"/>
          </a:xfrm>
          <a:prstGeom prst="rect">
            <a:avLst/>
          </a:prstGeom>
        </p:spPr>
      </p:pic>
    </p:spTree>
    <p:extLst>
      <p:ext uri="{BB962C8B-B14F-4D97-AF65-F5344CB8AC3E}">
        <p14:creationId xmlns:p14="http://schemas.microsoft.com/office/powerpoint/2010/main" val="1410722921"/>
      </p:ext>
    </p:extLst>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Authorization Groups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199" y="1061976"/>
            <a:ext cx="5029201" cy="5627749"/>
          </a:xfrm>
        </p:spPr>
        <p:txBody>
          <a:bodyPr/>
          <a:lstStyle/>
          <a:p>
            <a:pPr marL="0" indent="0">
              <a:buNone/>
            </a:pPr>
            <a:r>
              <a:rPr lang="en-US" dirty="0" smtClean="0"/>
              <a:t>A </a:t>
            </a:r>
            <a:r>
              <a:rPr lang="en-US" dirty="0"/>
              <a:t>set of </a:t>
            </a:r>
            <a:r>
              <a:rPr lang="en-US" dirty="0" smtClean="0"/>
              <a:t>group s which </a:t>
            </a:r>
            <a:r>
              <a:rPr lang="en-US" dirty="0"/>
              <a:t>are used to derive one resultant group whose members are authorized to access an </a:t>
            </a:r>
            <a:r>
              <a:rPr lang="en-US" dirty="0" smtClean="0"/>
              <a:t>application.</a:t>
            </a:r>
          </a:p>
          <a:p>
            <a:r>
              <a:rPr lang="en-US" b="1" dirty="0" smtClean="0"/>
              <a:t>Authorized-users</a:t>
            </a:r>
            <a:r>
              <a:rPr lang="en-US" dirty="0" smtClean="0"/>
              <a:t> = final resultant group after subtracting excluded-users from eligible-users</a:t>
            </a:r>
            <a:r>
              <a:rPr lang="en-US" dirty="0"/>
              <a:t> </a:t>
            </a:r>
            <a:r>
              <a:rPr lang="en-US" dirty="0" smtClean="0"/>
              <a:t>(eligible-excluded)</a:t>
            </a:r>
          </a:p>
          <a:p>
            <a:r>
              <a:rPr lang="en-US" b="1" dirty="0" smtClean="0"/>
              <a:t>Eligible-users</a:t>
            </a:r>
            <a:r>
              <a:rPr lang="en-US" dirty="0" smtClean="0"/>
              <a:t> = resultant group intersecting members-users with a reference group (members X reference group)</a:t>
            </a:r>
          </a:p>
          <a:p>
            <a:r>
              <a:rPr lang="en-US" b="1" dirty="0" smtClean="0"/>
              <a:t>Excluded-users</a:t>
            </a:r>
            <a:r>
              <a:rPr lang="en-US" dirty="0" smtClean="0"/>
              <a:t> = list of people to exclude and the university excluded users group</a:t>
            </a:r>
          </a:p>
          <a:p>
            <a:r>
              <a:rPr lang="en-US" b="1" dirty="0" smtClean="0"/>
              <a:t>Members-users</a:t>
            </a:r>
            <a:r>
              <a:rPr lang="en-US" dirty="0" smtClean="0"/>
              <a:t> = list of people, reference groups and or other managed groups who are the intended users of the application before removing inactive and excluded users.</a:t>
            </a:r>
          </a:p>
          <a:p>
            <a:endParaRPr lang="en-US" dirty="0" smtClean="0"/>
          </a:p>
          <a:p>
            <a:pPr marL="0" indent="0">
              <a:buNone/>
            </a:pPr>
            <a:endParaRPr lang="en-US" b="1" dirty="0"/>
          </a:p>
          <a:p>
            <a:pPr marL="0" indent="0">
              <a:buNone/>
            </a:pPr>
            <a:endParaRPr lang="en-US" b="1" dirty="0"/>
          </a:p>
          <a:p>
            <a:pPr marL="0" indent="0">
              <a:buNone/>
            </a:pPr>
            <a:endParaRPr lang="en-US" b="1"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3C7DC2BC-9C26-42ED-9786-2E2FE499DF6C}" type="slidenum">
              <a:rPr lang="en-US" smtClean="0"/>
              <a:pPr>
                <a:defRPr/>
              </a:pPr>
              <a:t>16</a:t>
            </a:fld>
            <a:endParaRPr lang="en-US"/>
          </a:p>
        </p:txBody>
      </p:sp>
      <p:pic>
        <p:nvPicPr>
          <p:cNvPr id="5" name="Picture 4"/>
          <p:cNvPicPr>
            <a:picLocks noChangeAspect="1"/>
          </p:cNvPicPr>
          <p:nvPr/>
        </p:nvPicPr>
        <p:blipFill>
          <a:blip r:embed="rId3"/>
          <a:stretch>
            <a:fillRect/>
          </a:stretch>
        </p:blipFill>
        <p:spPr>
          <a:xfrm>
            <a:off x="5867400" y="457199"/>
            <a:ext cx="2257425" cy="5505915"/>
          </a:xfrm>
          <a:prstGeom prst="rect">
            <a:avLst/>
          </a:prstGeom>
        </p:spPr>
      </p:pic>
    </p:spTree>
    <p:extLst>
      <p:ext uri="{BB962C8B-B14F-4D97-AF65-F5344CB8AC3E}">
        <p14:creationId xmlns:p14="http://schemas.microsoft.com/office/powerpoint/2010/main" val="3687628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Delegated Group Administration</a:t>
            </a:r>
            <a:r>
              <a:rPr lang="en-US" dirty="0"/>
              <a:t/>
            </a:r>
            <a:br>
              <a:rPr lang="en-US" dirty="0"/>
            </a:b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600" y="838200"/>
            <a:ext cx="7239000" cy="1524000"/>
          </a:xfrm>
        </p:spPr>
        <p:txBody>
          <a:bodyPr/>
          <a:lstStyle/>
          <a:p>
            <a:pPr marL="0" indent="0">
              <a:buNone/>
            </a:pPr>
            <a:r>
              <a:rPr lang="en-US" dirty="0"/>
              <a:t>Grouper </a:t>
            </a:r>
            <a:r>
              <a:rPr lang="en-US" dirty="0" smtClean="0"/>
              <a:t>is ... designed </a:t>
            </a:r>
            <a:r>
              <a:rPr lang="en-US" dirty="0"/>
              <a:t>for the highly </a:t>
            </a:r>
            <a:r>
              <a:rPr lang="en-US" b="1" i="1" dirty="0">
                <a:solidFill>
                  <a:srgbClr val="800000"/>
                </a:solidFill>
              </a:rPr>
              <a:t>distributed management environment</a:t>
            </a:r>
            <a:r>
              <a:rPr lang="en-US" b="1" i="1" dirty="0"/>
              <a:t> </a:t>
            </a:r>
            <a:r>
              <a:rPr lang="en-US" dirty="0"/>
              <a:t>and heterogeneous information technology environment common to </a:t>
            </a:r>
            <a:r>
              <a:rPr lang="en-US" dirty="0" smtClean="0"/>
              <a:t>universities [Internet2]. </a:t>
            </a:r>
            <a:endParaRPr lang="en-US" dirty="0"/>
          </a:p>
          <a:p>
            <a:pPr marL="0" indent="0">
              <a:spcBef>
                <a:spcPts val="300"/>
              </a:spcBef>
              <a:spcAft>
                <a:spcPts val="0"/>
              </a:spcAft>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3C7DC2BC-9C26-42ED-9786-2E2FE499DF6C}" type="slidenum">
              <a:rPr lang="en-US" smtClean="0"/>
              <a:pPr>
                <a:defRPr/>
              </a:pPr>
              <a:t>17</a:t>
            </a:fld>
            <a:endParaRPr lang="en-US"/>
          </a:p>
        </p:txBody>
      </p:sp>
      <p:pic>
        <p:nvPicPr>
          <p:cNvPr id="5" name="Picture 4"/>
          <p:cNvPicPr>
            <a:picLocks noChangeAspect="1"/>
          </p:cNvPicPr>
          <p:nvPr/>
        </p:nvPicPr>
        <p:blipFill>
          <a:blip r:embed="rId3"/>
          <a:stretch>
            <a:fillRect/>
          </a:stretch>
        </p:blipFill>
        <p:spPr>
          <a:xfrm>
            <a:off x="4797624" y="2209800"/>
            <a:ext cx="4144304" cy="4191000"/>
          </a:xfrm>
          <a:prstGeom prst="rect">
            <a:avLst/>
          </a:prstGeom>
        </p:spPr>
      </p:pic>
      <p:sp>
        <p:nvSpPr>
          <p:cNvPr id="6" name="Content Placeholder 2"/>
          <p:cNvSpPr txBox="1">
            <a:spLocks/>
          </p:cNvSpPr>
          <p:nvPr/>
        </p:nvSpPr>
        <p:spPr bwMode="auto">
          <a:xfrm>
            <a:off x="601690" y="1961462"/>
            <a:ext cx="4122710" cy="46679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defTabSz="457200" rtl="0" eaLnBrk="1" fontAlgn="base" hangingPunct="1">
              <a:spcBef>
                <a:spcPct val="20000"/>
              </a:spcBef>
              <a:spcAft>
                <a:spcPts val="600"/>
              </a:spcAft>
              <a:buClr>
                <a:schemeClr val="tx1"/>
              </a:buClr>
              <a:buFont typeface="Arial" charset="0"/>
              <a:buChar char="•"/>
              <a:defRPr sz="2000">
                <a:solidFill>
                  <a:schemeClr val="tx1"/>
                </a:solidFill>
                <a:latin typeface="+mn-lt"/>
                <a:ea typeface="+mn-ea"/>
                <a:cs typeface="+mn-cs"/>
              </a:defRPr>
            </a:lvl1pPr>
            <a:lvl2pPr marL="685800" indent="-228600" algn="l" defTabSz="457200" rtl="0" eaLnBrk="1" fontAlgn="base" hangingPunct="1">
              <a:spcBef>
                <a:spcPct val="20000"/>
              </a:spcBef>
              <a:spcAft>
                <a:spcPts val="600"/>
              </a:spcAft>
              <a:buClr>
                <a:schemeClr val="tx1"/>
              </a:buClr>
              <a:buFont typeface="Arial" charset="0"/>
              <a:buChar char="–"/>
              <a:defRPr sz="1800">
                <a:solidFill>
                  <a:schemeClr val="tx1"/>
                </a:solidFill>
                <a:latin typeface="+mn-lt"/>
                <a:cs typeface="+mn-cs"/>
              </a:defRPr>
            </a:lvl2pPr>
            <a:lvl3pPr marL="1087438" indent="-173038" algn="l" defTabSz="457200" rtl="0" eaLnBrk="1" fontAlgn="base" hangingPunct="1">
              <a:spcBef>
                <a:spcPct val="20000"/>
              </a:spcBef>
              <a:spcAft>
                <a:spcPts val="600"/>
              </a:spcAft>
              <a:buClr>
                <a:schemeClr val="tx1"/>
              </a:buClr>
              <a:buFont typeface="Arial" charset="0"/>
              <a:buChar char="•"/>
              <a:defRPr sz="1600">
                <a:solidFill>
                  <a:schemeClr val="tx1"/>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a:lstStyle>
          <a:p>
            <a:pPr marL="0" indent="0">
              <a:buFont typeface="Arial" charset="0"/>
              <a:buNone/>
            </a:pPr>
            <a:r>
              <a:rPr lang="en-US" b="1" kern="0" dirty="0" smtClean="0"/>
              <a:t>Delegated Group Administrators</a:t>
            </a:r>
          </a:p>
          <a:p>
            <a:pPr>
              <a:spcBef>
                <a:spcPts val="600"/>
              </a:spcBef>
              <a:spcAft>
                <a:spcPts val="0"/>
              </a:spcAft>
            </a:pPr>
            <a:r>
              <a:rPr lang="en-US" b="0" kern="0" dirty="0" smtClean="0"/>
              <a:t>Interacts directly with Grouper to set up sub-folder structure, and to create and manage groups</a:t>
            </a:r>
          </a:p>
          <a:p>
            <a:pPr>
              <a:spcBef>
                <a:spcPts val="600"/>
              </a:spcBef>
              <a:spcAft>
                <a:spcPts val="0"/>
              </a:spcAft>
            </a:pPr>
            <a:r>
              <a:rPr lang="en-US" b="0" kern="0" dirty="0" smtClean="0"/>
              <a:t>Receives training and observes IAM group conventions</a:t>
            </a:r>
          </a:p>
          <a:p>
            <a:pPr>
              <a:spcBef>
                <a:spcPts val="600"/>
              </a:spcBef>
            </a:pPr>
            <a:r>
              <a:rPr lang="en-US" b="0" kern="0" dirty="0" smtClean="0"/>
              <a:t>Provides Tier 1 support for their school/department</a:t>
            </a:r>
          </a:p>
          <a:p>
            <a:pPr>
              <a:spcBef>
                <a:spcPts val="600"/>
              </a:spcBef>
            </a:pPr>
            <a:r>
              <a:rPr lang="en-US" b="0" kern="0" dirty="0" smtClean="0"/>
              <a:t>May designate additional delegated administrators</a:t>
            </a:r>
          </a:p>
          <a:p>
            <a:pPr>
              <a:spcBef>
                <a:spcPts val="600"/>
              </a:spcBef>
            </a:pPr>
            <a:r>
              <a:rPr lang="en-US" b="0" kern="0" dirty="0" smtClean="0"/>
              <a:t>Schools/Departments should designate an point-person to interact with IAM Group Services</a:t>
            </a:r>
          </a:p>
          <a:p>
            <a:pPr marL="0" indent="0">
              <a:spcBef>
                <a:spcPts val="600"/>
              </a:spcBef>
              <a:spcAft>
                <a:spcPts val="0"/>
              </a:spcAft>
              <a:buNone/>
            </a:pPr>
            <a:endParaRPr lang="en-US" b="0" kern="0" dirty="0" smtClean="0"/>
          </a:p>
          <a:p>
            <a:pPr marL="0" indent="0">
              <a:buFont typeface="Arial" charset="0"/>
              <a:buNone/>
            </a:pPr>
            <a:endParaRPr lang="en-US" b="1" kern="0" dirty="0" smtClean="0"/>
          </a:p>
          <a:p>
            <a:pPr marL="0" indent="0">
              <a:buFont typeface="Arial" charset="0"/>
              <a:buNone/>
            </a:pPr>
            <a:endParaRPr lang="en-US" b="1" kern="0" dirty="0" smtClean="0"/>
          </a:p>
          <a:p>
            <a:pPr marL="0" indent="0">
              <a:buFont typeface="Arial" charset="0"/>
              <a:buNone/>
            </a:pPr>
            <a:endParaRPr lang="en-US" b="0" kern="0" dirty="0" smtClean="0"/>
          </a:p>
          <a:p>
            <a:pPr marL="0" indent="0">
              <a:buFont typeface="Arial" charset="0"/>
              <a:buNone/>
            </a:pPr>
            <a:endParaRPr lang="en-US" b="0" kern="0" dirty="0" smtClean="0"/>
          </a:p>
          <a:p>
            <a:pPr marL="0" indent="0">
              <a:buFont typeface="Arial" charset="0"/>
              <a:buNone/>
            </a:pPr>
            <a:endParaRPr lang="en-US" b="0" kern="0" dirty="0" smtClean="0"/>
          </a:p>
          <a:p>
            <a:pPr marL="0" indent="0">
              <a:buFont typeface="Arial" charset="0"/>
              <a:buNone/>
            </a:pPr>
            <a:endParaRPr lang="en-US" b="0" kern="0" dirty="0" smtClean="0"/>
          </a:p>
          <a:p>
            <a:pPr marL="0" indent="0">
              <a:buFont typeface="Arial" charset="0"/>
              <a:buNone/>
            </a:pPr>
            <a:endParaRPr lang="en-US" b="0" kern="0" dirty="0"/>
          </a:p>
        </p:txBody>
      </p:sp>
    </p:spTree>
    <p:extLst>
      <p:ext uri="{BB962C8B-B14F-4D97-AF65-F5344CB8AC3E}">
        <p14:creationId xmlns:p14="http://schemas.microsoft.com/office/powerpoint/2010/main" val="11339910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I Use The Service?</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6332220" y="6324600"/>
            <a:ext cx="2743200" cy="365125"/>
          </a:xfrm>
        </p:spPr>
        <p:txBody>
          <a:bodyPr/>
          <a:lstStyle/>
          <a:p>
            <a:pPr>
              <a:defRPr/>
            </a:pPr>
            <a:fld id="{3C7DC2BC-9C26-42ED-9786-2E2FE499DF6C}" type="slidenum">
              <a:rPr lang="en-US" smtClean="0"/>
              <a:pPr>
                <a:defRPr/>
              </a:pPr>
              <a:t>18</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371588151"/>
              </p:ext>
            </p:extLst>
          </p:nvPr>
        </p:nvGraphicFramePr>
        <p:xfrm>
          <a:off x="552137" y="902970"/>
          <a:ext cx="8039725" cy="5547360"/>
        </p:xfrm>
        <a:graphic>
          <a:graphicData uri="http://schemas.openxmlformats.org/drawingml/2006/table">
            <a:tbl>
              <a:tblPr firstRow="1" bandRow="1">
                <a:tableStyleId>{5C22544A-7EE6-4342-B048-85BDC9FD1C3A}</a:tableStyleId>
              </a:tblPr>
              <a:tblGrid>
                <a:gridCol w="2133600"/>
                <a:gridCol w="5906125"/>
              </a:tblGrid>
              <a:tr h="284104">
                <a:tc>
                  <a:txBody>
                    <a:bodyPr/>
                    <a:lstStyle/>
                    <a:p>
                      <a:r>
                        <a:rPr lang="en-US" sz="2000" dirty="0" smtClean="0"/>
                        <a:t>Group Service</a:t>
                      </a:r>
                      <a:endParaRPr lang="en-US" sz="2000" dirty="0"/>
                    </a:p>
                  </a:txBody>
                  <a:tcPr/>
                </a:tc>
                <a:tc>
                  <a:txBody>
                    <a:bodyPr/>
                    <a:lstStyle/>
                    <a:p>
                      <a:r>
                        <a:rPr lang="en-US" sz="2000" dirty="0" smtClean="0"/>
                        <a:t>How To Use The Service</a:t>
                      </a:r>
                      <a:endParaRPr lang="en-US" sz="2000" dirty="0"/>
                    </a:p>
                  </a:txBody>
                  <a:tcPr/>
                </a:tc>
              </a:tr>
              <a:tr h="370840">
                <a:tc>
                  <a:txBody>
                    <a:bodyPr/>
                    <a:lstStyle/>
                    <a:p>
                      <a:pPr lvl="0" algn="l"/>
                      <a:r>
                        <a:rPr lang="en-US" sz="2000" dirty="0" smtClean="0"/>
                        <a:t>Access</a:t>
                      </a:r>
                      <a:r>
                        <a:rPr lang="en-US" sz="2000" baseline="0" dirty="0" smtClean="0"/>
                        <a:t> Control for Web Applications using HarvardKey and Groups</a:t>
                      </a:r>
                      <a:endParaRPr lang="en-US" sz="2000" dirty="0" smtClean="0"/>
                    </a:p>
                    <a:p>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u="sng" dirty="0" smtClean="0">
                          <a:hlinkClick r:id="rId3"/>
                        </a:rPr>
                        <a:t>IAM_help@harvard.edu</a:t>
                      </a:r>
                      <a:endParaRPr lang="en-US" sz="2000" u="sng"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u="none" dirty="0" smtClean="0"/>
                        <a:t>Submit</a:t>
                      </a:r>
                      <a:r>
                        <a:rPr lang="en-US" sz="2000" u="none" baseline="0" dirty="0" smtClean="0"/>
                        <a:t> a request to integrate an application with </a:t>
                      </a:r>
                      <a:r>
                        <a:rPr lang="en-US" sz="2000" u="none" baseline="0" dirty="0" err="1" smtClean="0"/>
                        <a:t>HarvardKey</a:t>
                      </a:r>
                      <a:r>
                        <a:rPr lang="en-US" sz="2000" u="none" baseline="0" dirty="0" smtClean="0"/>
                        <a:t>. Submit this form with your request: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u="none" dirty="0" smtClean="0">
                          <a:hlinkClick r:id="rId4"/>
                        </a:rPr>
                        <a:t>http://iam.harvard.edu/files/iam/files/cas-saml-spusagerequest-form.pdf</a:t>
                      </a:r>
                      <a:endParaRPr lang="en-US" sz="2000" u="none" dirty="0" smtClean="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t>Delegated Group Administration</a:t>
                      </a:r>
                    </a:p>
                    <a:p>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u="none" baseline="0" dirty="0" smtClean="0"/>
                        <a:t>IAM will </a:t>
                      </a:r>
                      <a:r>
                        <a:rPr lang="en-US" sz="2000" i="0" u="none" baseline="0" dirty="0" smtClean="0"/>
                        <a:t>provide consultation, training and onboarding for you to manage groups as you need. Submit your request to  </a:t>
                      </a:r>
                      <a:r>
                        <a:rPr lang="en-US" sz="2000" i="0" u="none" baseline="0" dirty="0" smtClean="0">
                          <a:hlinkClick r:id="rId5"/>
                        </a:rPr>
                        <a:t>iam_help@Harvard.edu</a:t>
                      </a:r>
                      <a:r>
                        <a:rPr lang="en-US" sz="2000" i="0" u="none" baseline="0" dirty="0" smtClean="0"/>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i="0" u="none" baseline="0" dirty="0" smtClean="0"/>
                        <a:t>Requests are managed by the IAM Accounts team and Group Services Owner, Terry Connolly at </a:t>
                      </a:r>
                      <a:r>
                        <a:rPr lang="en-US" sz="2000" i="0" u="none" baseline="0" dirty="0" smtClean="0">
                          <a:hlinkClick r:id="rId6"/>
                        </a:rPr>
                        <a:t>terry_connolly@harvard.edu</a:t>
                      </a:r>
                      <a:endParaRPr lang="en-US" sz="2000" dirty="0"/>
                    </a:p>
                  </a:txBody>
                  <a:tcPr/>
                </a:tc>
              </a:tr>
              <a:tr h="370840">
                <a:tc>
                  <a:txBody>
                    <a:bodyPr/>
                    <a:lstStyle/>
                    <a:p>
                      <a:r>
                        <a:rPr lang="en-US" sz="2000" baseline="0" dirty="0" smtClean="0"/>
                        <a:t>Need Groups?</a:t>
                      </a:r>
                      <a:endParaRPr lang="en-US" sz="2000" dirty="0"/>
                    </a:p>
                  </a:txBody>
                  <a:tcPr/>
                </a:tc>
                <a:tc>
                  <a:txBody>
                    <a:bodyPr/>
                    <a:lstStyle/>
                    <a:p>
                      <a:pPr marL="0" indent="0">
                        <a:buFont typeface="Arial" panose="020B0604020202020204" pitchFamily="34" charset="0"/>
                        <a:buNone/>
                      </a:pPr>
                      <a:r>
                        <a:rPr lang="en-US" sz="2000" u="none" dirty="0" smtClean="0"/>
                        <a:t>Contact the</a:t>
                      </a:r>
                      <a:r>
                        <a:rPr lang="en-US" sz="2000" u="none" baseline="0" dirty="0" smtClean="0"/>
                        <a:t> </a:t>
                      </a:r>
                      <a:r>
                        <a:rPr lang="en-US" sz="2000" u="none" dirty="0" smtClean="0"/>
                        <a:t>delegated</a:t>
                      </a:r>
                      <a:r>
                        <a:rPr lang="en-US" sz="2000" u="none" baseline="0" dirty="0" smtClean="0"/>
                        <a:t> group administrators for your school/department at </a:t>
                      </a:r>
                      <a:r>
                        <a:rPr lang="en-US" sz="2000" u="none" baseline="0" dirty="0" smtClean="0">
                          <a:hlinkClick r:id="rId7"/>
                        </a:rPr>
                        <a:t>https://harvard.service-now.com/ithelp?id=kb_article&amp;sys_id=f8b58eb2db7e4304a914fff31d9619aa</a:t>
                      </a:r>
                      <a:r>
                        <a:rPr lang="en-US" sz="2000" u="none" baseline="0" dirty="0" smtClean="0"/>
                        <a:t>  on the IT Help Knowledge Portal. </a:t>
                      </a:r>
                      <a:endParaRPr lang="en-US" sz="2000" b="0" u="none" baseline="0" dirty="0" smtClean="0"/>
                    </a:p>
                  </a:txBody>
                  <a:tcPr/>
                </a:tc>
              </a:tr>
            </a:tbl>
          </a:graphicData>
        </a:graphic>
      </p:graphicFrame>
    </p:spTree>
    <p:extLst>
      <p:ext uri="{BB962C8B-B14F-4D97-AF65-F5344CB8AC3E}">
        <p14:creationId xmlns:p14="http://schemas.microsoft.com/office/powerpoint/2010/main" val="543730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Groups E</a:t>
            </a:r>
            <a:r>
              <a:rPr lang="en-US" sz="2800" dirty="0" smtClean="0"/>
              <a:t>nable Other IT Services</a:t>
            </a:r>
            <a:endParaRPr lang="en-US" sz="2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C7DC2BC-9C26-42ED-9786-2E2FE499DF6C}" type="slidenum">
              <a:rPr lang="en-US" smtClean="0"/>
              <a:pPr>
                <a:defRPr/>
              </a:pPr>
              <a:t>2</a:t>
            </a:fld>
            <a:endParaRPr lang="en-US"/>
          </a:p>
        </p:txBody>
      </p:sp>
      <p:graphicFrame>
        <p:nvGraphicFramePr>
          <p:cNvPr id="5" name="Table 4">
            <a:extLst>
              <a:ext uri="{FF2B5EF4-FFF2-40B4-BE49-F238E27FC236}">
                <a16:creationId xmlns="" xmlns:a16="http://schemas.microsoft.com/office/drawing/2014/main" id="{D48052FE-43C1-4879-8987-71BC5B8238E0}"/>
              </a:ext>
            </a:extLst>
          </p:cNvPr>
          <p:cNvGraphicFramePr>
            <a:graphicFrameLocks noGrp="1"/>
          </p:cNvGraphicFramePr>
          <p:nvPr>
            <p:extLst>
              <p:ext uri="{D42A27DB-BD31-4B8C-83A1-F6EECF244321}">
                <p14:modId xmlns:p14="http://schemas.microsoft.com/office/powerpoint/2010/main" val="2453592156"/>
              </p:ext>
            </p:extLst>
          </p:nvPr>
        </p:nvGraphicFramePr>
        <p:xfrm>
          <a:off x="685800" y="1219200"/>
          <a:ext cx="7617418" cy="4763501"/>
        </p:xfrm>
        <a:graphic>
          <a:graphicData uri="http://schemas.openxmlformats.org/drawingml/2006/table">
            <a:tbl>
              <a:tblPr firstRow="1" bandRow="1">
                <a:tableStyleId>{5C22544A-7EE6-4342-B048-85BDC9FD1C3A}</a:tableStyleId>
              </a:tblPr>
              <a:tblGrid>
                <a:gridCol w="1981200">
                  <a:extLst>
                    <a:ext uri="{9D8B030D-6E8A-4147-A177-3AD203B41FA5}">
                      <a16:colId xmlns="" xmlns:a16="http://schemas.microsoft.com/office/drawing/2014/main" val="686926511"/>
                    </a:ext>
                  </a:extLst>
                </a:gridCol>
                <a:gridCol w="5636218">
                  <a:extLst>
                    <a:ext uri="{9D8B030D-6E8A-4147-A177-3AD203B41FA5}">
                      <a16:colId xmlns="" xmlns:a16="http://schemas.microsoft.com/office/drawing/2014/main" val="65051337"/>
                    </a:ext>
                  </a:extLst>
                </a:gridCol>
              </a:tblGrid>
              <a:tr h="478036">
                <a:tc gridSpan="2">
                  <a:txBody>
                    <a:bodyPr/>
                    <a:lstStyle/>
                    <a:p>
                      <a:pPr algn="ctr">
                        <a:lnSpc>
                          <a:spcPct val="100000"/>
                        </a:lnSpc>
                      </a:pPr>
                      <a:r>
                        <a:rPr lang="en-US" sz="2400" b="0" dirty="0">
                          <a:latin typeface="+mj-lt"/>
                          <a:cs typeface="Arial" panose="020B0604020202020204" pitchFamily="34" charset="0"/>
                        </a:rPr>
                        <a:t>Groups</a:t>
                      </a:r>
                      <a:r>
                        <a:rPr lang="en-US" sz="2400" b="0" baseline="0" dirty="0">
                          <a:latin typeface="+mj-lt"/>
                          <a:cs typeface="Arial" panose="020B0604020202020204" pitchFamily="34" charset="0"/>
                        </a:rPr>
                        <a:t> </a:t>
                      </a:r>
                      <a:r>
                        <a:rPr lang="en-US" sz="2400" b="0" baseline="0" dirty="0" smtClean="0">
                          <a:latin typeface="+mj-lt"/>
                          <a:cs typeface="Arial" panose="020B0604020202020204" pitchFamily="34" charset="0"/>
                        </a:rPr>
                        <a:t>are a critical component of these IT Services</a:t>
                      </a:r>
                      <a:endParaRPr lang="en-US" sz="2400" b="0" dirty="0">
                        <a:latin typeface="+mj-lt"/>
                        <a:cs typeface="Arial" panose="020B0604020202020204" pitchFamily="34" charset="0"/>
                      </a:endParaRPr>
                    </a:p>
                  </a:txBody>
                  <a:tcPr/>
                </a:tc>
                <a:tc hMerge="1">
                  <a:txBody>
                    <a:bodyPr/>
                    <a:lstStyle/>
                    <a:p>
                      <a:pPr marL="285750" indent="-285750">
                        <a:lnSpc>
                          <a:spcPct val="100000"/>
                        </a:lnSpc>
                        <a:spcBef>
                          <a:spcPts val="600"/>
                        </a:spcBef>
                        <a:buFont typeface="Arial" panose="020B0604020202020204" pitchFamily="34" charset="0"/>
                        <a:buChar char="•"/>
                      </a:pPr>
                      <a:endParaRPr lang="en-US" baseline="0" dirty="0"/>
                    </a:p>
                  </a:txBody>
                  <a:tcPr/>
                </a:tc>
                <a:extLst>
                  <a:ext uri="{0D108BD9-81ED-4DB2-BD59-A6C34878D82A}">
                    <a16:rowId xmlns="" xmlns:a16="http://schemas.microsoft.com/office/drawing/2014/main" val="10000"/>
                  </a:ext>
                </a:extLst>
              </a:tr>
              <a:tr h="1731764">
                <a:tc>
                  <a:txBody>
                    <a:bodyPr/>
                    <a:lstStyle/>
                    <a:p>
                      <a:pPr algn="l">
                        <a:lnSpc>
                          <a:spcPct val="150000"/>
                        </a:lnSpc>
                      </a:pPr>
                      <a:r>
                        <a:rPr lang="en-US" sz="2000" b="1" dirty="0">
                          <a:latin typeface="+mj-lt"/>
                          <a:cs typeface="Arial" panose="020B0604020202020204" pitchFamily="34" charset="0"/>
                        </a:rPr>
                        <a:t>Access Control</a:t>
                      </a:r>
                    </a:p>
                    <a:p>
                      <a:pPr algn="l">
                        <a:lnSpc>
                          <a:spcPct val="100000"/>
                        </a:lnSpc>
                      </a:pPr>
                      <a:r>
                        <a:rPr lang="en-US" sz="2000" b="0" dirty="0">
                          <a:latin typeface="+mj-lt"/>
                          <a:cs typeface="Arial" panose="020B0604020202020204" pitchFamily="34" charset="0"/>
                        </a:rPr>
                        <a:t>(available now)</a:t>
                      </a:r>
                    </a:p>
                  </a:txBody>
                  <a:tcPr/>
                </a:tc>
                <a:tc>
                  <a:txBody>
                    <a:bodyPr/>
                    <a:lstStyle/>
                    <a:p>
                      <a:pPr marL="285750" indent="-285750">
                        <a:lnSpc>
                          <a:spcPct val="100000"/>
                        </a:lnSpc>
                        <a:spcBef>
                          <a:spcPts val="600"/>
                        </a:spcBef>
                        <a:buFont typeface="Arial" panose="020B0604020202020204" pitchFamily="34" charset="0"/>
                        <a:buChar char="•"/>
                      </a:pPr>
                      <a:r>
                        <a:rPr lang="en-US" sz="2000" baseline="0" dirty="0" smtClean="0">
                          <a:latin typeface="+mj-lt"/>
                          <a:cs typeface="Arial" panose="020B0604020202020204" pitchFamily="34" charset="0"/>
                        </a:rPr>
                        <a:t>Enable </a:t>
                      </a:r>
                      <a:r>
                        <a:rPr lang="en-US" sz="2000" baseline="0" dirty="0">
                          <a:latin typeface="+mj-lt"/>
                          <a:cs typeface="Arial" panose="020B0604020202020204" pitchFamily="34" charset="0"/>
                        </a:rPr>
                        <a:t>application access for eligible users (authorization</a:t>
                      </a:r>
                      <a:r>
                        <a:rPr lang="en-US" sz="2000" baseline="0" dirty="0" smtClean="0">
                          <a:latin typeface="+mj-lt"/>
                          <a:cs typeface="Arial" panose="020B0604020202020204" pitchFamily="34" charset="0"/>
                        </a:rPr>
                        <a:t>)</a:t>
                      </a:r>
                    </a:p>
                    <a:p>
                      <a:pPr marL="285750" indent="-285750">
                        <a:lnSpc>
                          <a:spcPct val="100000"/>
                        </a:lnSpc>
                        <a:spcBef>
                          <a:spcPts val="600"/>
                        </a:spcBef>
                        <a:buFont typeface="Arial" panose="020B0604020202020204" pitchFamily="34" charset="0"/>
                        <a:buChar char="•"/>
                      </a:pPr>
                      <a:r>
                        <a:rPr lang="en-US" sz="2000" baseline="0" dirty="0" smtClean="0">
                          <a:latin typeface="+mj-lt"/>
                          <a:cs typeface="Arial" panose="020B0604020202020204" pitchFamily="34" charset="0"/>
                        </a:rPr>
                        <a:t>Authorization options through </a:t>
                      </a:r>
                      <a:r>
                        <a:rPr lang="en-US" sz="2000" baseline="0" dirty="0" err="1" smtClean="0">
                          <a:latin typeface="+mj-lt"/>
                          <a:cs typeface="Arial" panose="020B0604020202020204" pitchFamily="34" charset="0"/>
                        </a:rPr>
                        <a:t>HarvardKey</a:t>
                      </a:r>
                      <a:r>
                        <a:rPr lang="en-US" sz="2000" baseline="0" dirty="0" smtClean="0">
                          <a:latin typeface="+mj-lt"/>
                          <a:cs typeface="Arial" panose="020B0604020202020204" pitchFamily="34" charset="0"/>
                        </a:rPr>
                        <a:t> &amp; API</a:t>
                      </a:r>
                      <a:endParaRPr lang="en-US" sz="2000" baseline="0" dirty="0">
                        <a:latin typeface="+mj-lt"/>
                        <a:cs typeface="Arial" panose="020B0604020202020204" pitchFamily="34" charset="0"/>
                      </a:endParaRPr>
                    </a:p>
                    <a:p>
                      <a:pPr marL="285750" indent="-285750">
                        <a:lnSpc>
                          <a:spcPct val="100000"/>
                        </a:lnSpc>
                        <a:spcBef>
                          <a:spcPts val="600"/>
                        </a:spcBef>
                        <a:buFont typeface="Arial" panose="020B0604020202020204" pitchFamily="34" charset="0"/>
                        <a:buChar char="•"/>
                      </a:pPr>
                      <a:r>
                        <a:rPr lang="en-US" sz="2000" baseline="0" dirty="0">
                          <a:latin typeface="+mj-lt"/>
                          <a:cs typeface="Arial" panose="020B0604020202020204" pitchFamily="34" charset="0"/>
                        </a:rPr>
                        <a:t>Automatically </a:t>
                      </a:r>
                      <a:r>
                        <a:rPr lang="en-US" sz="2000" baseline="0" dirty="0" smtClean="0">
                          <a:latin typeface="+mj-lt"/>
                          <a:cs typeface="Arial" panose="020B0604020202020204" pitchFamily="34" charset="0"/>
                        </a:rPr>
                        <a:t>removes </a:t>
                      </a:r>
                      <a:r>
                        <a:rPr lang="en-US" sz="2000" baseline="0" dirty="0">
                          <a:latin typeface="+mj-lt"/>
                          <a:cs typeface="Arial" panose="020B0604020202020204" pitchFamily="34" charset="0"/>
                        </a:rPr>
                        <a:t>access as eligibility ends</a:t>
                      </a:r>
                    </a:p>
                  </a:txBody>
                  <a:tcPr/>
                </a:tc>
                <a:extLst>
                  <a:ext uri="{0D108BD9-81ED-4DB2-BD59-A6C34878D82A}">
                    <a16:rowId xmlns="" xmlns:a16="http://schemas.microsoft.com/office/drawing/2014/main" val="3327374215"/>
                  </a:ext>
                </a:extLst>
              </a:tr>
              <a:tr h="932378">
                <a:tc>
                  <a:txBody>
                    <a:bodyPr/>
                    <a:lstStyle/>
                    <a:p>
                      <a:pPr>
                        <a:lnSpc>
                          <a:spcPct val="100000"/>
                        </a:lnSpc>
                      </a:pPr>
                      <a:r>
                        <a:rPr lang="en-US" sz="2000" b="1" dirty="0">
                          <a:latin typeface="+mj-lt"/>
                          <a:cs typeface="Arial" panose="020B0604020202020204" pitchFamily="34" charset="0"/>
                        </a:rPr>
                        <a:t>Communication</a:t>
                      </a:r>
                      <a:r>
                        <a:rPr lang="en-US" sz="2000" b="0" dirty="0">
                          <a:latin typeface="+mj-lt"/>
                          <a:cs typeface="Arial" panose="020B0604020202020204" pitchFamily="34" charset="0"/>
                        </a:rPr>
                        <a:t> </a:t>
                      </a:r>
                    </a:p>
                    <a:p>
                      <a:pPr>
                        <a:lnSpc>
                          <a:spcPct val="100000"/>
                        </a:lnSpc>
                      </a:pPr>
                      <a:r>
                        <a:rPr lang="en-US" sz="2000" b="0" dirty="0">
                          <a:latin typeface="+mj-lt"/>
                          <a:cs typeface="Arial" panose="020B0604020202020204" pitchFamily="34" charset="0"/>
                        </a:rPr>
                        <a:t>(start</a:t>
                      </a:r>
                      <a:r>
                        <a:rPr lang="en-US" sz="2000" b="0" baseline="0" dirty="0">
                          <a:latin typeface="+mj-lt"/>
                          <a:cs typeface="Arial" panose="020B0604020202020204" pitchFamily="34" charset="0"/>
                        </a:rPr>
                        <a:t> </a:t>
                      </a:r>
                      <a:r>
                        <a:rPr lang="en-US" sz="2000" b="0" dirty="0">
                          <a:latin typeface="+mj-lt"/>
                          <a:cs typeface="Arial" panose="020B0604020202020204" pitchFamily="34" charset="0"/>
                        </a:rPr>
                        <a:t>in </a:t>
                      </a:r>
                      <a:r>
                        <a:rPr lang="en-US" sz="2000" b="0" dirty="0" smtClean="0">
                          <a:latin typeface="+mj-lt"/>
                          <a:cs typeface="Arial" panose="020B0604020202020204" pitchFamily="34" charset="0"/>
                        </a:rPr>
                        <a:t>FY19)</a:t>
                      </a:r>
                      <a:endParaRPr lang="en-US" sz="2000" b="0" dirty="0">
                        <a:latin typeface="+mj-lt"/>
                        <a:cs typeface="Arial" panose="020B0604020202020204" pitchFamily="34" charset="0"/>
                      </a:endParaRPr>
                    </a:p>
                  </a:txBody>
                  <a:tcPr/>
                </a:tc>
                <a:tc>
                  <a:txBody>
                    <a:bodyPr/>
                    <a:lstStyle/>
                    <a:p>
                      <a:pPr marL="285750" indent="-285750">
                        <a:lnSpc>
                          <a:spcPct val="100000"/>
                        </a:lnSpc>
                        <a:buFont typeface="Arial" panose="020B0604020202020204" pitchFamily="34" charset="0"/>
                        <a:buChar char="•"/>
                      </a:pPr>
                      <a:r>
                        <a:rPr lang="en-US" sz="2000" dirty="0" smtClean="0">
                          <a:latin typeface="+mj-lt"/>
                          <a:cs typeface="Arial" panose="020B0604020202020204" pitchFamily="34" charset="0"/>
                        </a:rPr>
                        <a:t>Email </a:t>
                      </a:r>
                      <a:r>
                        <a:rPr lang="en-US" sz="2000" dirty="0">
                          <a:latin typeface="+mj-lt"/>
                          <a:cs typeface="Arial" panose="020B0604020202020204" pitchFamily="34" charset="0"/>
                        </a:rPr>
                        <a:t>or</a:t>
                      </a:r>
                      <a:r>
                        <a:rPr lang="en-US" sz="2000" baseline="0" dirty="0">
                          <a:latin typeface="+mj-lt"/>
                          <a:cs typeface="Arial" panose="020B0604020202020204" pitchFamily="34" charset="0"/>
                        </a:rPr>
                        <a:t> texting </a:t>
                      </a:r>
                      <a:r>
                        <a:rPr lang="en-US" sz="2000" baseline="0" dirty="0" smtClean="0">
                          <a:latin typeface="+mj-lt"/>
                          <a:cs typeface="Arial" panose="020B0604020202020204" pitchFamily="34" charset="0"/>
                        </a:rPr>
                        <a:t>messaging to </a:t>
                      </a:r>
                      <a:r>
                        <a:rPr lang="en-US" sz="2000" baseline="0" dirty="0">
                          <a:latin typeface="+mj-lt"/>
                          <a:cs typeface="Arial" panose="020B0604020202020204" pitchFamily="34" charset="0"/>
                        </a:rPr>
                        <a:t>targeted </a:t>
                      </a:r>
                      <a:r>
                        <a:rPr lang="en-US" sz="2000" baseline="0" dirty="0" smtClean="0">
                          <a:latin typeface="+mj-lt"/>
                          <a:cs typeface="Arial" panose="020B0604020202020204" pitchFamily="34" charset="0"/>
                        </a:rPr>
                        <a:t>audiences</a:t>
                      </a:r>
                    </a:p>
                    <a:p>
                      <a:pPr marL="285750" indent="-285750">
                        <a:lnSpc>
                          <a:spcPct val="100000"/>
                        </a:lnSpc>
                        <a:buFont typeface="Arial" panose="020B0604020202020204" pitchFamily="34" charset="0"/>
                        <a:buChar char="•"/>
                      </a:pPr>
                      <a:r>
                        <a:rPr lang="en-US" sz="2000" baseline="0" dirty="0" smtClean="0">
                          <a:latin typeface="+mj-lt"/>
                          <a:cs typeface="Arial" panose="020B0604020202020204" pitchFamily="34" charset="0"/>
                        </a:rPr>
                        <a:t>Broadcast Communications</a:t>
                      </a:r>
                      <a:endParaRPr lang="en-US" sz="2000" dirty="0">
                        <a:latin typeface="+mj-lt"/>
                        <a:cs typeface="Arial" panose="020B0604020202020204" pitchFamily="34" charset="0"/>
                      </a:endParaRPr>
                    </a:p>
                  </a:txBody>
                  <a:tcPr/>
                </a:tc>
                <a:extLst>
                  <a:ext uri="{0D108BD9-81ED-4DB2-BD59-A6C34878D82A}">
                    <a16:rowId xmlns="" xmlns:a16="http://schemas.microsoft.com/office/drawing/2014/main" val="2807077815"/>
                  </a:ext>
                </a:extLst>
              </a:tr>
              <a:tr h="1621323">
                <a:tc>
                  <a:txBody>
                    <a:bodyPr/>
                    <a:lstStyle/>
                    <a:p>
                      <a:pPr>
                        <a:lnSpc>
                          <a:spcPct val="150000"/>
                        </a:lnSpc>
                      </a:pPr>
                      <a:r>
                        <a:rPr lang="en-US" sz="2000" b="1" dirty="0">
                          <a:latin typeface="+mj-lt"/>
                          <a:cs typeface="Arial" panose="020B0604020202020204" pitchFamily="34" charset="0"/>
                        </a:rPr>
                        <a:t>Collaboration </a:t>
                      </a:r>
                    </a:p>
                    <a:p>
                      <a:pPr>
                        <a:lnSpc>
                          <a:spcPct val="100000"/>
                        </a:lnSpc>
                      </a:pPr>
                      <a:r>
                        <a:rPr lang="en-US" sz="2000" b="0" dirty="0">
                          <a:latin typeface="+mj-lt"/>
                          <a:cs typeface="Arial" panose="020B0604020202020204" pitchFamily="34" charset="0"/>
                        </a:rPr>
                        <a:t>(future)</a:t>
                      </a:r>
                    </a:p>
                  </a:txBody>
                  <a:tcPr/>
                </a:tc>
                <a:tc>
                  <a:txBody>
                    <a:bodyPr/>
                    <a:lstStyle/>
                    <a:p>
                      <a:pPr marL="285750" indent="-285750">
                        <a:lnSpc>
                          <a:spcPct val="100000"/>
                        </a:lnSpc>
                        <a:spcBef>
                          <a:spcPts val="600"/>
                        </a:spcBef>
                        <a:buFont typeface="Arial" panose="020B0604020202020204" pitchFamily="34" charset="0"/>
                        <a:buChar char="•"/>
                      </a:pPr>
                      <a:r>
                        <a:rPr lang="en-US" sz="2000" dirty="0" smtClean="0">
                          <a:latin typeface="+mj-lt"/>
                          <a:cs typeface="Arial" panose="020B0604020202020204" pitchFamily="34" charset="0"/>
                        </a:rPr>
                        <a:t>Simplify </a:t>
                      </a:r>
                      <a:r>
                        <a:rPr lang="en-US" sz="2000" dirty="0">
                          <a:latin typeface="+mj-lt"/>
                          <a:cs typeface="Arial" panose="020B0604020202020204" pitchFamily="34" charset="0"/>
                        </a:rPr>
                        <a:t>document</a:t>
                      </a:r>
                      <a:r>
                        <a:rPr lang="en-US" sz="2000" baseline="0" dirty="0">
                          <a:latin typeface="+mj-lt"/>
                          <a:cs typeface="Arial" panose="020B0604020202020204" pitchFamily="34" charset="0"/>
                        </a:rPr>
                        <a:t> sharing to collaborators</a:t>
                      </a:r>
                    </a:p>
                    <a:p>
                      <a:pPr marL="285750" indent="-285750">
                        <a:lnSpc>
                          <a:spcPct val="100000"/>
                        </a:lnSpc>
                        <a:spcBef>
                          <a:spcPts val="600"/>
                        </a:spcBef>
                        <a:buFont typeface="Arial" panose="020B0604020202020204" pitchFamily="34" charset="0"/>
                        <a:buChar char="•"/>
                      </a:pPr>
                      <a:r>
                        <a:rPr lang="en-US" sz="2000" baseline="0" dirty="0" smtClean="0">
                          <a:latin typeface="+mj-lt"/>
                          <a:cs typeface="Arial" panose="020B0604020202020204" pitchFamily="34" charset="0"/>
                        </a:rPr>
                        <a:t>Enable </a:t>
                      </a:r>
                      <a:r>
                        <a:rPr lang="en-US" sz="2000" baseline="0" dirty="0">
                          <a:latin typeface="+mj-lt"/>
                          <a:cs typeface="Arial" panose="020B0604020202020204" pitchFamily="34" charset="0"/>
                        </a:rPr>
                        <a:t>controlled file sharing (individuals and groups)</a:t>
                      </a:r>
                    </a:p>
                  </a:txBody>
                  <a:tcPr/>
                </a:tc>
                <a:extLst>
                  <a:ext uri="{0D108BD9-81ED-4DB2-BD59-A6C34878D82A}">
                    <a16:rowId xmlns="" xmlns:a16="http://schemas.microsoft.com/office/drawing/2014/main" val="3333672075"/>
                  </a:ext>
                </a:extLst>
              </a:tr>
            </a:tbl>
          </a:graphicData>
        </a:graphic>
      </p:graphicFrame>
    </p:spTree>
    <p:extLst>
      <p:ext uri="{BB962C8B-B14F-4D97-AF65-F5344CB8AC3E}">
        <p14:creationId xmlns:p14="http://schemas.microsoft.com/office/powerpoint/2010/main" val="31017081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IAM Group Services Overview</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8630" y="1343422"/>
            <a:ext cx="3265170" cy="3134519"/>
          </a:xfrm>
        </p:spPr>
        <p:txBody>
          <a:bodyPr/>
          <a:lstStyle/>
          <a:p>
            <a:pPr marL="0" indent="0">
              <a:buNone/>
            </a:pPr>
            <a:r>
              <a:rPr lang="en-US" b="1" dirty="0" smtClean="0"/>
              <a:t>Group Services</a:t>
            </a:r>
          </a:p>
          <a:p>
            <a:pPr marL="0" indent="0">
              <a:buNone/>
            </a:pPr>
            <a:r>
              <a:rPr lang="en-US" dirty="0" smtClean="0"/>
              <a:t> …drives the evolution of the</a:t>
            </a:r>
          </a:p>
          <a:p>
            <a:pPr marL="0" indent="0">
              <a:buNone/>
            </a:pPr>
            <a:r>
              <a:rPr lang="en-US" b="1" dirty="0" smtClean="0"/>
              <a:t>Grouper Platform </a:t>
            </a:r>
          </a:p>
          <a:p>
            <a:pPr marL="0" indent="0">
              <a:buNone/>
            </a:pPr>
            <a:r>
              <a:rPr lang="en-US" dirty="0" smtClean="0"/>
              <a:t> …and the adoption of </a:t>
            </a:r>
          </a:p>
          <a:p>
            <a:pPr marL="0" indent="0">
              <a:buNone/>
            </a:pPr>
            <a:r>
              <a:rPr lang="en-US" b="1" dirty="0" smtClean="0"/>
              <a:t>Delegated Group Administration </a:t>
            </a:r>
          </a:p>
          <a:p>
            <a:pPr marL="0" indent="0">
              <a:buNone/>
            </a:pPr>
            <a:r>
              <a:rPr lang="en-US" dirty="0" smtClean="0"/>
              <a:t> …by schools and departments at Harvard</a:t>
            </a:r>
            <a:endParaRPr lang="en-US" dirty="0"/>
          </a:p>
        </p:txBody>
      </p:sp>
      <p:sp>
        <p:nvSpPr>
          <p:cNvPr id="4" name="Slide Number Placeholder 3"/>
          <p:cNvSpPr>
            <a:spLocks noGrp="1"/>
          </p:cNvSpPr>
          <p:nvPr>
            <p:ph type="sldNum" sz="quarter" idx="10"/>
          </p:nvPr>
        </p:nvSpPr>
        <p:spPr/>
        <p:txBody>
          <a:bodyPr/>
          <a:lstStyle/>
          <a:p>
            <a:pPr>
              <a:defRPr/>
            </a:pPr>
            <a:fld id="{3C7DC2BC-9C26-42ED-9786-2E2FE499DF6C}" type="slidenum">
              <a:rPr lang="en-US" smtClean="0"/>
              <a:pPr>
                <a:defRPr/>
              </a:pPr>
              <a:t>3</a:t>
            </a:fld>
            <a:endParaRPr lang="en-US"/>
          </a:p>
        </p:txBody>
      </p:sp>
      <p:graphicFrame>
        <p:nvGraphicFramePr>
          <p:cNvPr id="6" name="Diagram 5"/>
          <p:cNvGraphicFramePr/>
          <p:nvPr>
            <p:extLst>
              <p:ext uri="{D42A27DB-BD31-4B8C-83A1-F6EECF244321}">
                <p14:modId xmlns:p14="http://schemas.microsoft.com/office/powerpoint/2010/main" val="1023432324"/>
              </p:ext>
            </p:extLst>
          </p:nvPr>
        </p:nvGraphicFramePr>
        <p:xfrm>
          <a:off x="1524000" y="838200"/>
          <a:ext cx="7162800" cy="492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698381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427486553"/>
              </p:ext>
            </p:extLst>
          </p:nvPr>
        </p:nvGraphicFramePr>
        <p:xfrm>
          <a:off x="1863090" y="1000442"/>
          <a:ext cx="6858000" cy="48769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a:xfrm>
            <a:off x="457200" y="157480"/>
            <a:ext cx="8229600" cy="914400"/>
          </a:xfrm>
        </p:spPr>
        <p:txBody>
          <a:bodyPr/>
          <a:lstStyle/>
          <a:p>
            <a:r>
              <a:rPr lang="en-US" sz="2800" dirty="0" smtClean="0"/>
              <a:t>Group Services Guiding Principles</a:t>
            </a:r>
            <a:endParaRPr lang="en-US" sz="2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C7DC2BC-9C26-42ED-9786-2E2FE499DF6C}" type="slidenum">
              <a:rPr lang="en-US" smtClean="0"/>
              <a:pPr>
                <a:defRPr/>
              </a:pPr>
              <a:t>4</a:t>
            </a:fld>
            <a:endParaRPr lang="en-US" dirty="0"/>
          </a:p>
        </p:txBody>
      </p:sp>
    </p:spTree>
    <p:extLst>
      <p:ext uri="{BB962C8B-B14F-4D97-AF65-F5344CB8AC3E}">
        <p14:creationId xmlns:p14="http://schemas.microsoft.com/office/powerpoint/2010/main" val="42605183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nvPr>
        </p:nvGraphicFramePr>
        <p:xfrm>
          <a:off x="1863090" y="1000442"/>
          <a:ext cx="6858000" cy="48769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a:xfrm>
            <a:off x="457200" y="157480"/>
            <a:ext cx="8229600" cy="914400"/>
          </a:xfrm>
        </p:spPr>
        <p:txBody>
          <a:bodyPr/>
          <a:lstStyle/>
          <a:p>
            <a:r>
              <a:rPr lang="en-US" sz="2800" dirty="0" smtClean="0"/>
              <a:t>Group Services Guiding Principles and Activities</a:t>
            </a:r>
            <a:endParaRPr lang="en-US" sz="2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C7DC2BC-9C26-42ED-9786-2E2FE499DF6C}" type="slidenum">
              <a:rPr lang="en-US" smtClean="0"/>
              <a:pPr>
                <a:defRPr/>
              </a:pPr>
              <a:t>5</a:t>
            </a:fld>
            <a:endParaRPr lang="en-US" dirty="0"/>
          </a:p>
        </p:txBody>
      </p:sp>
      <p:sp>
        <p:nvSpPr>
          <p:cNvPr id="7" name="Content Placeholder 2"/>
          <p:cNvSpPr>
            <a:spLocks noGrp="1"/>
          </p:cNvSpPr>
          <p:nvPr>
            <p:ph idx="1"/>
          </p:nvPr>
        </p:nvSpPr>
        <p:spPr>
          <a:xfrm>
            <a:off x="457200" y="1295400"/>
            <a:ext cx="3733800" cy="4561840"/>
          </a:xfrm>
        </p:spPr>
        <p:txBody>
          <a:bodyPr/>
          <a:lstStyle/>
          <a:p>
            <a:pPr>
              <a:spcBef>
                <a:spcPts val="1200"/>
              </a:spcBef>
              <a:spcAft>
                <a:spcPts val="0"/>
              </a:spcAft>
            </a:pPr>
            <a:r>
              <a:rPr lang="en-US" dirty="0" smtClean="0"/>
              <a:t>Build and operate the Grouper Platform</a:t>
            </a:r>
          </a:p>
          <a:p>
            <a:pPr>
              <a:spcBef>
                <a:spcPts val="1200"/>
              </a:spcBef>
              <a:spcAft>
                <a:spcPts val="0"/>
              </a:spcAft>
            </a:pPr>
            <a:r>
              <a:rPr lang="en-US" dirty="0" smtClean="0"/>
              <a:t>Onboard customers - application integration using </a:t>
            </a:r>
            <a:r>
              <a:rPr lang="en-US" dirty="0" err="1" smtClean="0"/>
              <a:t>HarvardKey</a:t>
            </a:r>
            <a:r>
              <a:rPr lang="en-US" dirty="0" smtClean="0"/>
              <a:t> and groups</a:t>
            </a:r>
          </a:p>
          <a:p>
            <a:pPr>
              <a:spcBef>
                <a:spcPts val="1200"/>
              </a:spcBef>
              <a:spcAft>
                <a:spcPts val="0"/>
              </a:spcAft>
            </a:pPr>
            <a:r>
              <a:rPr lang="en-US" dirty="0" smtClean="0"/>
              <a:t>Train Delegated Group Administrators </a:t>
            </a:r>
          </a:p>
          <a:p>
            <a:pPr>
              <a:spcBef>
                <a:spcPts val="1200"/>
              </a:spcBef>
              <a:spcAft>
                <a:spcPts val="0"/>
              </a:spcAft>
            </a:pPr>
            <a:r>
              <a:rPr lang="en-US" dirty="0" smtClean="0"/>
              <a:t>Perform outreach and consulting </a:t>
            </a:r>
          </a:p>
          <a:p>
            <a:pPr>
              <a:spcBef>
                <a:spcPts val="1200"/>
              </a:spcBef>
              <a:spcAft>
                <a:spcPts val="0"/>
              </a:spcAft>
            </a:pPr>
            <a:r>
              <a:rPr lang="en-US" dirty="0"/>
              <a:t>Provide reference materials</a:t>
            </a:r>
          </a:p>
          <a:p>
            <a:pPr>
              <a:spcBef>
                <a:spcPts val="1200"/>
              </a:spcBef>
              <a:spcAft>
                <a:spcPts val="0"/>
              </a:spcAft>
            </a:pPr>
            <a:r>
              <a:rPr lang="en-US" dirty="0"/>
              <a:t>Tier 2-3 support </a:t>
            </a:r>
            <a:endParaRPr lang="en-US" dirty="0" smtClean="0"/>
          </a:p>
          <a:p>
            <a:pPr marL="0" indent="0">
              <a:spcBef>
                <a:spcPts val="300"/>
              </a:spcBef>
              <a:spcAft>
                <a:spcPts val="0"/>
              </a:spcAft>
              <a:buNone/>
            </a:pPr>
            <a:endParaRPr lang="en-US" dirty="0" smtClean="0"/>
          </a:p>
          <a:p>
            <a:pPr marL="0" indent="0">
              <a:spcBef>
                <a:spcPts val="300"/>
              </a:spcBef>
              <a:spcAft>
                <a:spcPts val="0"/>
              </a:spcAft>
              <a:buNone/>
            </a:pPr>
            <a:endParaRPr lang="en-US" dirty="0" smtClean="0"/>
          </a:p>
          <a:p>
            <a:pPr marL="0" indent="0">
              <a:buNone/>
            </a:pPr>
            <a:endParaRPr lang="en-US" dirty="0"/>
          </a:p>
        </p:txBody>
      </p:sp>
    </p:spTree>
    <p:extLst>
      <p:ext uri="{BB962C8B-B14F-4D97-AF65-F5344CB8AC3E}">
        <p14:creationId xmlns:p14="http://schemas.microsoft.com/office/powerpoint/2010/main" val="1032671637"/>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84000"/>
          </a:schemeClr>
        </a:solidFill>
        <a:effectLst/>
      </p:bgPr>
    </p:bg>
    <p:spTree>
      <p:nvGrpSpPr>
        <p:cNvPr id="1" name="Shape 337"/>
        <p:cNvGrpSpPr/>
        <p:nvPr/>
      </p:nvGrpSpPr>
      <p:grpSpPr>
        <a:xfrm>
          <a:off x="0" y="0"/>
          <a:ext cx="0" cy="0"/>
          <a:chOff x="0" y="0"/>
          <a:chExt cx="0" cy="0"/>
        </a:xfrm>
      </p:grpSpPr>
      <p:sp>
        <p:nvSpPr>
          <p:cNvPr id="339" name="Shape 339"/>
          <p:cNvSpPr txBox="1"/>
          <p:nvPr/>
        </p:nvSpPr>
        <p:spPr>
          <a:xfrm>
            <a:off x="0" y="48066"/>
            <a:ext cx="9144000" cy="836099"/>
          </a:xfrm>
          <a:prstGeom prst="rect">
            <a:avLst/>
          </a:prstGeom>
          <a:noFill/>
          <a:ln>
            <a:noFill/>
          </a:ln>
        </p:spPr>
        <p:txBody>
          <a:bodyPr lIns="91425" tIns="45700" rIns="91425" bIns="45700" anchor="b" anchorCtr="0">
            <a:noAutofit/>
          </a:bodyPr>
          <a:lstStyle/>
          <a:p>
            <a:pPr marL="0" marR="0" lvl="0" indent="457200" algn="l" rtl="0">
              <a:lnSpc>
                <a:spcPct val="100000"/>
              </a:lnSpc>
              <a:spcBef>
                <a:spcPts val="0"/>
              </a:spcBef>
              <a:spcAft>
                <a:spcPts val="0"/>
              </a:spcAft>
              <a:buClr>
                <a:srgbClr val="B51E34"/>
              </a:buClr>
              <a:buSzPct val="25000"/>
              <a:buFont typeface="Arial"/>
              <a:buNone/>
            </a:pPr>
            <a:r>
              <a:rPr lang="en-US" sz="2800" dirty="0" smtClean="0">
                <a:solidFill>
                  <a:srgbClr val="B51E34"/>
                </a:solidFill>
              </a:rPr>
              <a:t>Groups Services Platform</a:t>
            </a:r>
            <a:endParaRPr lang="en" sz="2800" b="1" dirty="0">
              <a:solidFill>
                <a:srgbClr val="B51E34"/>
              </a:solidFill>
            </a:endParaRPr>
          </a:p>
        </p:txBody>
      </p:sp>
      <p:sp>
        <p:nvSpPr>
          <p:cNvPr id="340" name="Shape 340"/>
          <p:cNvSpPr txBox="1">
            <a:spLocks noGrp="1"/>
          </p:cNvSpPr>
          <p:nvPr>
            <p:ph type="sldNum" idx="4294967295"/>
          </p:nvPr>
        </p:nvSpPr>
        <p:spPr>
          <a:xfrm>
            <a:off x="8412658" y="6301067"/>
            <a:ext cx="548699" cy="524699"/>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sz="900">
                <a:solidFill>
                  <a:srgbClr val="B7B7B7"/>
                </a:solidFill>
              </a:rPr>
              <a:t>6</a:t>
            </a:fld>
            <a:endParaRPr lang="en" sz="900">
              <a:solidFill>
                <a:srgbClr val="B7B7B7"/>
              </a:solidFill>
            </a:endParaRPr>
          </a:p>
        </p:txBody>
      </p:sp>
      <p:grpSp>
        <p:nvGrpSpPr>
          <p:cNvPr id="6" name="Group 5"/>
          <p:cNvGrpSpPr/>
          <p:nvPr/>
        </p:nvGrpSpPr>
        <p:grpSpPr>
          <a:xfrm>
            <a:off x="623202" y="1066800"/>
            <a:ext cx="7789456" cy="4457700"/>
            <a:chOff x="499466" y="1905000"/>
            <a:chExt cx="7789456" cy="4457700"/>
          </a:xfrm>
        </p:grpSpPr>
        <p:pic>
          <p:nvPicPr>
            <p:cNvPr id="3" name="Picture 2"/>
            <p:cNvPicPr>
              <a:picLocks noChangeAspect="1"/>
            </p:cNvPicPr>
            <p:nvPr/>
          </p:nvPicPr>
          <p:blipFill>
            <a:blip r:embed="rId3"/>
            <a:stretch>
              <a:fillRect/>
            </a:stretch>
          </p:blipFill>
          <p:spPr>
            <a:xfrm>
              <a:off x="499466" y="1905000"/>
              <a:ext cx="7784186" cy="4190498"/>
            </a:xfrm>
            <a:prstGeom prst="rect">
              <a:avLst/>
            </a:prstGeom>
          </p:spPr>
        </p:pic>
        <p:sp>
          <p:nvSpPr>
            <p:cNvPr id="4" name="Rectangle 3"/>
            <p:cNvSpPr/>
            <p:nvPr/>
          </p:nvSpPr>
          <p:spPr>
            <a:xfrm>
              <a:off x="6067336" y="4914900"/>
              <a:ext cx="2221586" cy="14478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780067" y="6024146"/>
              <a:ext cx="990600" cy="338554"/>
            </a:xfrm>
            <a:prstGeom prst="rect">
              <a:avLst/>
            </a:prstGeom>
            <a:noFill/>
          </p:spPr>
          <p:txBody>
            <a:bodyPr wrap="square" rtlCol="0">
              <a:spAutoFit/>
            </a:bodyPr>
            <a:lstStyle/>
            <a:p>
              <a:r>
                <a:rPr lang="en-US" sz="1600" dirty="0" smtClean="0">
                  <a:solidFill>
                    <a:schemeClr val="bg2">
                      <a:lumMod val="50000"/>
                    </a:schemeClr>
                  </a:solidFill>
                </a:rPr>
                <a:t>Future</a:t>
              </a:r>
              <a:endParaRPr lang="en-US" sz="1600" dirty="0">
                <a:solidFill>
                  <a:schemeClr val="bg2">
                    <a:lumMod val="50000"/>
                  </a:schemeClr>
                </a:solidFill>
              </a:endParaRPr>
            </a:p>
          </p:txBody>
        </p:sp>
      </p:grpSp>
    </p:spTree>
    <p:extLst>
      <p:ext uri="{BB962C8B-B14F-4D97-AF65-F5344CB8AC3E}">
        <p14:creationId xmlns:p14="http://schemas.microsoft.com/office/powerpoint/2010/main" val="2483914560"/>
      </p:ext>
    </p:extLst>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Grouper</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600" y="1112532"/>
            <a:ext cx="7848600" cy="4297668"/>
          </a:xfrm>
        </p:spPr>
        <p:txBody>
          <a:bodyPr/>
          <a:lstStyle/>
          <a:p>
            <a:pPr marL="0" indent="0">
              <a:buNone/>
            </a:pPr>
            <a:r>
              <a:rPr lang="en-US" dirty="0" smtClean="0"/>
              <a:t>A group management system; </a:t>
            </a:r>
          </a:p>
          <a:p>
            <a:r>
              <a:rPr lang="en-US" dirty="0" smtClean="0"/>
              <a:t>An open-source application provided by the Internet2 consortium; used widely among universities - </a:t>
            </a:r>
            <a:r>
              <a:rPr lang="en-US" dirty="0" smtClean="0">
                <a:hlinkClick r:id="rId3"/>
              </a:rPr>
              <a:t>https://www.internet2.edu/products-services/trust-identity/grouper/</a:t>
            </a:r>
            <a:r>
              <a:rPr lang="en-US" dirty="0" smtClean="0"/>
              <a:t> </a:t>
            </a:r>
          </a:p>
          <a:p>
            <a:r>
              <a:rPr lang="en-US" dirty="0" smtClean="0"/>
              <a:t>Integrated </a:t>
            </a:r>
            <a:r>
              <a:rPr lang="en-US" dirty="0"/>
              <a:t>with IAM </a:t>
            </a:r>
            <a:r>
              <a:rPr lang="en-US" dirty="0" smtClean="0"/>
              <a:t>identity and TLT course data </a:t>
            </a:r>
            <a:r>
              <a:rPr lang="en-US" dirty="0"/>
              <a:t>so </a:t>
            </a:r>
            <a:r>
              <a:rPr lang="en-US" dirty="0" smtClean="0"/>
              <a:t>that </a:t>
            </a:r>
            <a:r>
              <a:rPr lang="en-US" dirty="0"/>
              <a:t>group memberships are updated automatically</a:t>
            </a:r>
          </a:p>
          <a:p>
            <a:r>
              <a:rPr lang="en-US" dirty="0" smtClean="0"/>
              <a:t>Used by school and department IT Service Providers to manage groups directly or via API for application authorization access</a:t>
            </a:r>
          </a:p>
          <a:p>
            <a:r>
              <a:rPr lang="en-US" dirty="0"/>
              <a:t>A web tool for delegated group administrators to manage groups for their local </a:t>
            </a:r>
            <a:r>
              <a:rPr lang="en-US" dirty="0" smtClean="0"/>
              <a:t>needs</a:t>
            </a:r>
          </a:p>
          <a:p>
            <a:pPr marL="0" indent="0" algn="ctr">
              <a:buNone/>
            </a:pPr>
            <a:r>
              <a:rPr lang="en-US" b="1" dirty="0" smtClean="0"/>
              <a:t> </a:t>
            </a:r>
            <a:endParaRPr lang="en-US" b="1" dirty="0"/>
          </a:p>
          <a:p>
            <a:endParaRPr lang="en-US" dirty="0" smtClean="0"/>
          </a:p>
          <a:p>
            <a:pPr marL="0" indent="0" algn="ctr">
              <a:buNone/>
            </a:pPr>
            <a:endParaRPr lang="en-US" b="1" dirty="0" smtClean="0"/>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3C7DC2BC-9C26-42ED-9786-2E2FE499DF6C}" type="slidenum">
              <a:rPr lang="en-US" smtClean="0"/>
              <a:pPr>
                <a:defRPr/>
              </a:pPr>
              <a:t>7</a:t>
            </a:fld>
            <a:endParaRPr lang="en-US" dirty="0"/>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0" y="169803"/>
            <a:ext cx="2860243" cy="630936"/>
          </a:xfrm>
          <a:prstGeom prst="rect">
            <a:avLst/>
          </a:prstGeom>
        </p:spPr>
      </p:pic>
      <p:sp>
        <p:nvSpPr>
          <p:cNvPr id="8" name="TextBox 7"/>
          <p:cNvSpPr txBox="1"/>
          <p:nvPr/>
        </p:nvSpPr>
        <p:spPr>
          <a:xfrm>
            <a:off x="206829" y="5225534"/>
            <a:ext cx="8610600" cy="369332"/>
          </a:xfrm>
          <a:prstGeom prst="rect">
            <a:avLst/>
          </a:prstGeom>
          <a:noFill/>
        </p:spPr>
        <p:txBody>
          <a:bodyPr wrap="square" rtlCol="0">
            <a:spAutoFit/>
          </a:bodyPr>
          <a:lstStyle/>
          <a:p>
            <a:pPr algn="ctr"/>
            <a:r>
              <a:rPr lang="en-US" dirty="0"/>
              <a:t>Grouper is NOT directly accessible to faculty, staff and students at this </a:t>
            </a:r>
            <a:r>
              <a:rPr lang="en-US" dirty="0" smtClean="0"/>
              <a:t>time</a:t>
            </a:r>
            <a:endParaRPr lang="en-US" dirty="0"/>
          </a:p>
        </p:txBody>
      </p:sp>
    </p:spTree>
    <p:extLst>
      <p:ext uri="{BB962C8B-B14F-4D97-AF65-F5344CB8AC3E}">
        <p14:creationId xmlns:p14="http://schemas.microsoft.com/office/powerpoint/2010/main" val="10848977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Status of Grouper - </a:t>
            </a:r>
            <a:r>
              <a:rPr lang="en-US" dirty="0">
                <a:solidFill>
                  <a:schemeClr val="dk1"/>
                </a:solidFill>
                <a:hlinkClick r:id="rId3"/>
              </a:rPr>
              <a:t>Monthly Group Services </a:t>
            </a:r>
            <a:r>
              <a:rPr lang="en-US" dirty="0" smtClean="0">
                <a:solidFill>
                  <a:schemeClr val="dk1"/>
                </a:solidFill>
                <a:hlinkClick r:id="rId3"/>
              </a:rPr>
              <a:t>Metrics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600" y="838200"/>
            <a:ext cx="8077200" cy="5212068"/>
          </a:xfrm>
        </p:spPr>
        <p:txBody>
          <a:bodyPr/>
          <a:lstStyle/>
          <a:p>
            <a:pPr>
              <a:lnSpc>
                <a:spcPct val="115000"/>
              </a:lnSpc>
              <a:spcAft>
                <a:spcPts val="1200"/>
              </a:spcAft>
              <a:buClr>
                <a:schemeClr val="dk1"/>
              </a:buClr>
              <a:buSzPct val="100000"/>
            </a:pPr>
            <a:r>
              <a:rPr lang="en-US" dirty="0" smtClean="0"/>
              <a:t>Approximately 290,000 groups in the system</a:t>
            </a:r>
            <a:endParaRPr lang="en-US" dirty="0"/>
          </a:p>
          <a:p>
            <a:pPr lvl="1">
              <a:lnSpc>
                <a:spcPct val="115000"/>
              </a:lnSpc>
              <a:spcAft>
                <a:spcPts val="1200"/>
              </a:spcAft>
              <a:buClr>
                <a:schemeClr val="dk1"/>
              </a:buClr>
              <a:buSzPct val="100000"/>
            </a:pPr>
            <a:r>
              <a:rPr lang="en-US" b="1" dirty="0" smtClean="0"/>
              <a:t>Reference groups </a:t>
            </a:r>
            <a:r>
              <a:rPr lang="en-US" dirty="0" smtClean="0"/>
              <a:t>(400+) - automatically update based on current roles/affiliations in IAM Identity Registry</a:t>
            </a:r>
          </a:p>
          <a:p>
            <a:pPr lvl="1">
              <a:lnSpc>
                <a:spcPct val="115000"/>
              </a:lnSpc>
              <a:spcAft>
                <a:spcPts val="1200"/>
              </a:spcAft>
              <a:buClr>
                <a:schemeClr val="dk1"/>
              </a:buClr>
              <a:buSzPct val="100000"/>
            </a:pPr>
            <a:r>
              <a:rPr lang="en-US" b="1" dirty="0" smtClean="0"/>
              <a:t>Academic Course groups </a:t>
            </a:r>
            <a:r>
              <a:rPr lang="en-US" dirty="0" smtClean="0"/>
              <a:t>(285,000+) - automatically update from Academic Technology course database</a:t>
            </a:r>
          </a:p>
          <a:p>
            <a:pPr lvl="1">
              <a:lnSpc>
                <a:spcPct val="115000"/>
              </a:lnSpc>
              <a:spcAft>
                <a:spcPts val="1200"/>
              </a:spcAft>
              <a:buClr>
                <a:schemeClr val="dk1"/>
              </a:buClr>
              <a:buSzPct val="100000"/>
            </a:pPr>
            <a:r>
              <a:rPr lang="en-US" b="1" dirty="0" smtClean="0">
                <a:solidFill>
                  <a:schemeClr val="dk1"/>
                </a:solidFill>
              </a:rPr>
              <a:t>Managed groups </a:t>
            </a:r>
            <a:r>
              <a:rPr lang="en-US" dirty="0" smtClean="0">
                <a:solidFill>
                  <a:schemeClr val="dk1"/>
                </a:solidFill>
              </a:rPr>
              <a:t>(100+)– </a:t>
            </a:r>
            <a:r>
              <a:rPr lang="en-US" dirty="0"/>
              <a:t>ad-hoc or custom groups </a:t>
            </a:r>
            <a:r>
              <a:rPr lang="en-US" dirty="0" smtClean="0">
                <a:solidFill>
                  <a:schemeClr val="dk1"/>
                </a:solidFill>
              </a:rPr>
              <a:t>created and managed by IT Service providers for application-specific needs</a:t>
            </a:r>
          </a:p>
          <a:p>
            <a:pPr lvl="1">
              <a:lnSpc>
                <a:spcPct val="115000"/>
              </a:lnSpc>
              <a:spcAft>
                <a:spcPts val="1200"/>
              </a:spcAft>
              <a:buClr>
                <a:schemeClr val="dk1"/>
              </a:buClr>
              <a:buSzPct val="100000"/>
            </a:pPr>
            <a:r>
              <a:rPr lang="en-US" b="1" dirty="0" smtClean="0">
                <a:solidFill>
                  <a:schemeClr val="dk1"/>
                </a:solidFill>
              </a:rPr>
              <a:t>Application Authorization groups </a:t>
            </a:r>
            <a:r>
              <a:rPr lang="en-US" dirty="0" smtClean="0">
                <a:solidFill>
                  <a:schemeClr val="dk1"/>
                </a:solidFill>
              </a:rPr>
              <a:t>– (14) </a:t>
            </a:r>
            <a:r>
              <a:rPr lang="en-US" dirty="0">
                <a:solidFill>
                  <a:schemeClr val="dk1"/>
                </a:solidFill>
              </a:rPr>
              <a:t>applications using Group Services  for </a:t>
            </a:r>
            <a:r>
              <a:rPr lang="en-US" dirty="0" smtClean="0">
                <a:solidFill>
                  <a:schemeClr val="dk1"/>
                </a:solidFill>
              </a:rPr>
              <a:t>Authorization e.g. AWS</a:t>
            </a:r>
            <a:r>
              <a:rPr lang="en-US" dirty="0">
                <a:solidFill>
                  <a:schemeClr val="dk1"/>
                </a:solidFill>
              </a:rPr>
              <a:t>, Talent Gateway, Lynda, </a:t>
            </a:r>
            <a:r>
              <a:rPr lang="en-US" dirty="0" err="1">
                <a:solidFill>
                  <a:schemeClr val="dk1"/>
                </a:solidFill>
              </a:rPr>
              <a:t>Huit</a:t>
            </a:r>
            <a:r>
              <a:rPr lang="en-US" dirty="0">
                <a:solidFill>
                  <a:schemeClr val="dk1"/>
                </a:solidFill>
              </a:rPr>
              <a:t>-Slack, Poll Everywhere, </a:t>
            </a:r>
            <a:r>
              <a:rPr lang="en-US" dirty="0" err="1">
                <a:solidFill>
                  <a:schemeClr val="dk1"/>
                </a:solidFill>
              </a:rPr>
              <a:t>OpenScholar</a:t>
            </a:r>
            <a:r>
              <a:rPr lang="en-US" dirty="0">
                <a:solidFill>
                  <a:schemeClr val="dk1"/>
                </a:solidFill>
              </a:rPr>
              <a:t>, </a:t>
            </a:r>
            <a:r>
              <a:rPr lang="en-US" dirty="0" smtClean="0">
                <a:solidFill>
                  <a:schemeClr val="dk1"/>
                </a:solidFill>
              </a:rPr>
              <a:t>Wiki</a:t>
            </a:r>
          </a:p>
          <a:p>
            <a:pPr>
              <a:lnSpc>
                <a:spcPct val="115000"/>
              </a:lnSpc>
              <a:spcAft>
                <a:spcPts val="1200"/>
              </a:spcAft>
              <a:buClr>
                <a:schemeClr val="dk1"/>
              </a:buClr>
              <a:buSzPct val="100000"/>
            </a:pPr>
            <a:r>
              <a:rPr lang="en-US" dirty="0" smtClean="0">
                <a:solidFill>
                  <a:schemeClr val="dk1"/>
                </a:solidFill>
              </a:rPr>
              <a:t>Limited distribution of the Grouper UI </a:t>
            </a:r>
          </a:p>
          <a:p>
            <a:pPr lvl="1">
              <a:lnSpc>
                <a:spcPct val="115000"/>
              </a:lnSpc>
              <a:spcAft>
                <a:spcPts val="1200"/>
              </a:spcAft>
              <a:buClr>
                <a:schemeClr val="dk1"/>
              </a:buClr>
              <a:buSzPct val="100000"/>
            </a:pPr>
            <a:r>
              <a:rPr lang="en-US" b="1" dirty="0" smtClean="0">
                <a:solidFill>
                  <a:schemeClr val="dk1"/>
                </a:solidFill>
              </a:rPr>
              <a:t>Delegated Group Administrators </a:t>
            </a:r>
            <a:r>
              <a:rPr lang="en-US" dirty="0" smtClean="0">
                <a:solidFill>
                  <a:schemeClr val="dk1"/>
                </a:solidFill>
              </a:rPr>
              <a:t>(</a:t>
            </a:r>
            <a:r>
              <a:rPr lang="en-US" dirty="0" smtClean="0">
                <a:solidFill>
                  <a:schemeClr val="dk1"/>
                </a:solidFill>
              </a:rPr>
              <a:t>125+) </a:t>
            </a:r>
            <a:r>
              <a:rPr lang="en-US" dirty="0" smtClean="0">
                <a:solidFill>
                  <a:schemeClr val="dk1"/>
                </a:solidFill>
              </a:rPr>
              <a:t>trained by IAM</a:t>
            </a:r>
          </a:p>
          <a:p>
            <a:pPr lvl="1">
              <a:lnSpc>
                <a:spcPct val="115000"/>
              </a:lnSpc>
              <a:spcAft>
                <a:spcPts val="1200"/>
              </a:spcAft>
              <a:buClr>
                <a:schemeClr val="dk1"/>
              </a:buClr>
              <a:buSzPct val="100000"/>
            </a:pPr>
            <a:r>
              <a:rPr lang="en-US" b="1" dirty="0" smtClean="0">
                <a:solidFill>
                  <a:schemeClr val="dk1"/>
                </a:solidFill>
              </a:rPr>
              <a:t>Group Membership Managers </a:t>
            </a:r>
            <a:r>
              <a:rPr lang="en-US" dirty="0" smtClean="0">
                <a:solidFill>
                  <a:schemeClr val="dk1"/>
                </a:solidFill>
              </a:rPr>
              <a:t>(</a:t>
            </a:r>
            <a:r>
              <a:rPr lang="en-US" dirty="0" smtClean="0">
                <a:solidFill>
                  <a:schemeClr val="dk1"/>
                </a:solidFill>
              </a:rPr>
              <a:t>30+)  </a:t>
            </a:r>
            <a:r>
              <a:rPr lang="en-US" dirty="0" smtClean="0">
                <a:solidFill>
                  <a:schemeClr val="dk1"/>
                </a:solidFill>
              </a:rPr>
              <a:t>self-service guide</a:t>
            </a:r>
          </a:p>
        </p:txBody>
      </p:sp>
      <p:sp>
        <p:nvSpPr>
          <p:cNvPr id="4" name="Slide Number Placeholder 3"/>
          <p:cNvSpPr>
            <a:spLocks noGrp="1"/>
          </p:cNvSpPr>
          <p:nvPr>
            <p:ph type="sldNum" sz="quarter" idx="10"/>
          </p:nvPr>
        </p:nvSpPr>
        <p:spPr/>
        <p:txBody>
          <a:bodyPr/>
          <a:lstStyle/>
          <a:p>
            <a:pPr>
              <a:defRPr/>
            </a:pPr>
            <a:fld id="{3C7DC2BC-9C26-42ED-9786-2E2FE499DF6C}" type="slidenum">
              <a:rPr lang="en-US" smtClean="0"/>
              <a:pPr>
                <a:defRPr/>
              </a:pPr>
              <a:t>8</a:t>
            </a:fld>
            <a:endParaRPr lang="en-US" dirty="0"/>
          </a:p>
        </p:txBody>
      </p:sp>
    </p:spTree>
    <p:extLst>
      <p:ext uri="{BB962C8B-B14F-4D97-AF65-F5344CB8AC3E}">
        <p14:creationId xmlns:p14="http://schemas.microsoft.com/office/powerpoint/2010/main" val="5637492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The Value of Reference Groups</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600" y="1112532"/>
            <a:ext cx="6858000" cy="2849868"/>
          </a:xfrm>
        </p:spPr>
        <p:txBody>
          <a:bodyPr/>
          <a:lstStyle/>
          <a:p>
            <a:pPr marL="0" indent="0">
              <a:buNone/>
            </a:pPr>
            <a:r>
              <a:rPr lang="en-US" b="1" dirty="0" smtClean="0"/>
              <a:t>Reference groups are automatically updated daily based on the system of record feeds to IAM and TLT</a:t>
            </a:r>
          </a:p>
          <a:p>
            <a:r>
              <a:rPr lang="en-US" dirty="0" smtClean="0"/>
              <a:t>Using reference groups, you get “only current members” and this supports authorization objectives</a:t>
            </a:r>
          </a:p>
          <a:p>
            <a:r>
              <a:rPr lang="en-US" dirty="0" smtClean="0"/>
              <a:t>By intersecting reference groups with your own managed (</a:t>
            </a:r>
            <a:r>
              <a:rPr lang="en-US" dirty="0" smtClean="0"/>
              <a:t>custom) </a:t>
            </a:r>
            <a:r>
              <a:rPr lang="en-US" dirty="0" smtClean="0"/>
              <a:t>groups, you can ensure that the membership of your </a:t>
            </a:r>
            <a:r>
              <a:rPr lang="en-US" dirty="0" smtClean="0"/>
              <a:t>managed </a:t>
            </a:r>
            <a:r>
              <a:rPr lang="en-US" dirty="0" smtClean="0"/>
              <a:t>groups </a:t>
            </a:r>
            <a:r>
              <a:rPr lang="en-US" dirty="0" smtClean="0"/>
              <a:t>are </a:t>
            </a:r>
            <a:r>
              <a:rPr lang="en-US" dirty="0" smtClean="0"/>
              <a:t>automatically updated to remove people who are no longer active </a:t>
            </a:r>
            <a:endParaRPr lang="en-US" b="1"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3C7DC2BC-9C26-42ED-9786-2E2FE499DF6C}" type="slidenum">
              <a:rPr lang="en-US" smtClean="0"/>
              <a:pPr>
                <a:defRPr/>
              </a:pPr>
              <a:t>9</a:t>
            </a:fld>
            <a:endParaRPr lang="en-US"/>
          </a:p>
        </p:txBody>
      </p:sp>
      <p:graphicFrame>
        <p:nvGraphicFramePr>
          <p:cNvPr id="5" name="Diagram 4"/>
          <p:cNvGraphicFramePr/>
          <p:nvPr>
            <p:extLst/>
          </p:nvPr>
        </p:nvGraphicFramePr>
        <p:xfrm>
          <a:off x="2532184" y="3729613"/>
          <a:ext cx="5621215" cy="29601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245158" y="5279032"/>
            <a:ext cx="2574052" cy="923330"/>
          </a:xfrm>
          <a:prstGeom prst="rect">
            <a:avLst/>
          </a:prstGeom>
          <a:noFill/>
        </p:spPr>
        <p:txBody>
          <a:bodyPr wrap="square" rtlCol="0">
            <a:spAutoFit/>
          </a:bodyPr>
          <a:lstStyle/>
          <a:p>
            <a:r>
              <a:rPr lang="en-US" b="0" dirty="0" smtClean="0">
                <a:solidFill>
                  <a:srgbClr val="00B0F0"/>
                </a:solidFill>
              </a:rPr>
              <a:t>Resultant Group has only Active Employees on My Team</a:t>
            </a:r>
            <a:endParaRPr lang="en-US" b="0" dirty="0">
              <a:solidFill>
                <a:srgbClr val="00B0F0"/>
              </a:solidFill>
            </a:endParaRPr>
          </a:p>
        </p:txBody>
      </p:sp>
      <p:cxnSp>
        <p:nvCxnSpPr>
          <p:cNvPr id="8" name="Straight Arrow Connector 7"/>
          <p:cNvCxnSpPr/>
          <p:nvPr/>
        </p:nvCxnSpPr>
        <p:spPr>
          <a:xfrm flipV="1">
            <a:off x="3810000" y="5209668"/>
            <a:ext cx="1295400" cy="505332"/>
          </a:xfrm>
          <a:prstGeom prst="straightConnector1">
            <a:avLst/>
          </a:prstGeom>
          <a:ln w="635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8481576"/>
      </p:ext>
    </p:extLst>
  </p:cSld>
  <p:clrMapOvr>
    <a:masterClrMapping/>
  </p:clrMapOvr>
  <p:timing>
    <p:tnLst>
      <p:par>
        <p:cTn id="1" dur="indefinite" restart="never" nodeType="tmRoot"/>
      </p:par>
    </p:tnLst>
  </p:timing>
</p:sld>
</file>

<file path=ppt/theme/theme1.xml><?xml version="1.0" encoding="utf-8"?>
<a:theme xmlns:a="http://schemas.openxmlformats.org/drawingml/2006/main" name="HUIT PPT Template 1.13.12">
  <a:themeElements>
    <a:clrScheme name="HPAC_Powerpoint 5">
      <a:dk1>
        <a:srgbClr val="000000"/>
      </a:dk1>
      <a:lt1>
        <a:srgbClr val="FFFFFF"/>
      </a:lt1>
      <a:dk2>
        <a:srgbClr val="A51C30"/>
      </a:dk2>
      <a:lt2>
        <a:srgbClr val="BAC5C6"/>
      </a:lt2>
      <a:accent1>
        <a:srgbClr val="8996A0"/>
      </a:accent1>
      <a:accent2>
        <a:srgbClr val="A51C30"/>
      </a:accent2>
      <a:accent3>
        <a:srgbClr val="FFFFFF"/>
      </a:accent3>
      <a:accent4>
        <a:srgbClr val="000000"/>
      </a:accent4>
      <a:accent5>
        <a:srgbClr val="C4C9CD"/>
      </a:accent5>
      <a:accent6>
        <a:srgbClr val="95182A"/>
      </a:accent6>
      <a:hlink>
        <a:srgbClr val="E87D1E"/>
      </a:hlink>
      <a:folHlink>
        <a:srgbClr val="4E84C4"/>
      </a:folHlink>
    </a:clrScheme>
    <a:fontScheme name="Calibri - Custom">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PAC_Powerpoint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
      <a:clrScheme name="HPAC_Powerpoint 3">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52854C"/>
        </a:hlink>
        <a:folHlink>
          <a:srgbClr val="4E84C4"/>
        </a:folHlink>
      </a:clrScheme>
      <a:clrMap bg1="lt1" tx1="dk1" bg2="lt2" tx2="dk2" accent1="accent1" accent2="accent2" accent3="accent3" accent4="accent4" accent5="accent5" accent6="accent6" hlink="hlink" folHlink="folHlink"/>
    </a:extraClrScheme>
    <a:extraClrScheme>
      <a:clrScheme name="HPAC_Powerpoint 4">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A51C30"/>
        </a:hlink>
        <a:folHlink>
          <a:srgbClr val="4E84C4"/>
        </a:folHlink>
      </a:clrScheme>
      <a:clrMap bg1="lt1" tx1="dk1" bg2="lt2" tx2="dk2" accent1="accent1" accent2="accent2" accent3="accent3" accent4="accent4" accent5="accent5" accent6="accent6" hlink="hlink" folHlink="folHlink"/>
    </a:extraClrScheme>
    <a:extraClrScheme>
      <a:clrScheme name="HPAC_Powerpoint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
      <a:clrScheme name="HPAC_Powerpoint 3">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52854C"/>
        </a:hlink>
        <a:folHlink>
          <a:srgbClr val="4E84C4"/>
        </a:folHlink>
      </a:clrScheme>
      <a:clrMap bg1="lt1" tx1="dk1" bg2="lt2" tx2="dk2" accent1="accent1" accent2="accent2" accent3="accent3" accent4="accent4" accent5="accent5" accent6="accent6" hlink="hlink" folHlink="folHlink"/>
    </a:extraClrScheme>
    <a:extraClrScheme>
      <a:clrScheme name="HPAC_Powerpoint 4">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A51C30"/>
        </a:hlink>
        <a:folHlink>
          <a:srgbClr val="4E84C4"/>
        </a:folHlink>
      </a:clrScheme>
      <a:clrMap bg1="lt1" tx1="dk1" bg2="lt2" tx2="dk2" accent1="accent1" accent2="accent2" accent3="accent3" accent4="accent4" accent5="accent5" accent6="accent6" hlink="hlink" folHlink="folHlink"/>
    </a:extraClrScheme>
    <a:extraClrScheme>
      <a:clrScheme name="HPAC_Powerpoint 5">
        <a:dk1>
          <a:srgbClr val="000000"/>
        </a:dk1>
        <a:lt1>
          <a:srgbClr val="FFFFFF"/>
        </a:lt1>
        <a:dk2>
          <a:srgbClr val="A51C30"/>
        </a:dk2>
        <a:lt2>
          <a:srgbClr val="BAC5C6"/>
        </a:lt2>
        <a:accent1>
          <a:srgbClr val="8996A0"/>
        </a:accent1>
        <a:accent2>
          <a:srgbClr val="A51C30"/>
        </a:accent2>
        <a:accent3>
          <a:srgbClr val="FFFFFF"/>
        </a:accent3>
        <a:accent4>
          <a:srgbClr val="000000"/>
        </a:accent4>
        <a:accent5>
          <a:srgbClr val="C4C9CD"/>
        </a:accent5>
        <a:accent6>
          <a:srgbClr val="95182A"/>
        </a:accent6>
        <a:hlink>
          <a:srgbClr val="E87D1E"/>
        </a:hlink>
        <a:folHlink>
          <a:srgbClr val="4E84C4"/>
        </a:folHlink>
      </a:clrScheme>
      <a:clrMap bg1="lt1" tx1="dk1" bg2="lt2" tx2="dk2" accent1="accent1" accent2="accent2" accent3="accent3" accent4="accent4" accent5="accent5" accent6="accent6" hlink="hlink" folHlink="folHlink"/>
    </a:extraClrScheme>
    <a:extraClrScheme>
      <a:clrScheme name="HPAC_Powerpoint 6">
        <a:dk1>
          <a:srgbClr val="000000"/>
        </a:dk1>
        <a:lt1>
          <a:srgbClr val="FFFFFF"/>
        </a:lt1>
        <a:dk2>
          <a:srgbClr val="A51C30"/>
        </a:dk2>
        <a:lt2>
          <a:srgbClr val="BAC5C6"/>
        </a:lt2>
        <a:accent1>
          <a:srgbClr val="8996A0"/>
        </a:accent1>
        <a:accent2>
          <a:srgbClr val="A51C30"/>
        </a:accent2>
        <a:accent3>
          <a:srgbClr val="FFFFFF"/>
        </a:accent3>
        <a:accent4>
          <a:srgbClr val="000000"/>
        </a:accent4>
        <a:accent5>
          <a:srgbClr val="C4C9CD"/>
        </a:accent5>
        <a:accent6>
          <a:srgbClr val="95182A"/>
        </a:accent6>
        <a:hlink>
          <a:srgbClr val="293352"/>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HUIT Closing Thank you Slide">
  <a:themeElements>
    <a:clrScheme name="Harvard Email">
      <a:dk1>
        <a:srgbClr val="1E1E1E"/>
      </a:dk1>
      <a:lt1>
        <a:srgbClr val="FFFFFF"/>
      </a:lt1>
      <a:dk2>
        <a:srgbClr val="293352"/>
      </a:dk2>
      <a:lt2>
        <a:srgbClr val="F3F3F1"/>
      </a:lt2>
      <a:accent1>
        <a:srgbClr val="4E84C4"/>
      </a:accent1>
      <a:accent2>
        <a:srgbClr val="A51C30"/>
      </a:accent2>
      <a:accent3>
        <a:srgbClr val="52854C"/>
      </a:accent3>
      <a:accent4>
        <a:srgbClr val="C3D7A4"/>
      </a:accent4>
      <a:accent5>
        <a:srgbClr val="8C8179"/>
      </a:accent5>
      <a:accent6>
        <a:srgbClr val="8996A0"/>
      </a:accent6>
      <a:hlink>
        <a:srgbClr val="BAC5C6"/>
      </a:hlink>
      <a:folHlink>
        <a:srgbClr val="DE7008"/>
      </a:folHlink>
    </a:clrScheme>
    <a:fontScheme name="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losing Thank you Slide 13">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52854C"/>
        </a:hlink>
        <a:folHlink>
          <a:srgbClr val="4E84C4"/>
        </a:folHlink>
      </a:clrScheme>
      <a:clrMap bg1="lt1" tx1="dk1" bg2="lt2" tx2="dk2" accent1="accent1" accent2="accent2" accent3="accent3" accent4="accent4" accent5="accent5" accent6="accent6" hlink="hlink" folHlink="folHlink"/>
    </a:extraClrScheme>
    <a:extraClrScheme>
      <a:clrScheme name="Closing Thank you Slide 14">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A51C30"/>
        </a:hlink>
        <a:folHlink>
          <a:srgbClr val="4E84C4"/>
        </a:folHlink>
      </a:clrScheme>
      <a:clrMap bg1="lt1" tx1="dk1" bg2="lt2" tx2="dk2" accent1="accent1" accent2="accent2" accent3="accent3" accent4="accent4" accent5="accent5" accent6="accent6" hlink="hlink" folHlink="folHlink"/>
    </a:extraClrScheme>
    <a:extraClrScheme>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losing Thank you Slide 13">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52854C"/>
        </a:hlink>
        <a:folHlink>
          <a:srgbClr val="4E84C4"/>
        </a:folHlink>
      </a:clrScheme>
      <a:clrMap bg1="lt1" tx1="dk1" bg2="lt2" tx2="dk2" accent1="accent1" accent2="accent2" accent3="accent3" accent4="accent4" accent5="accent5" accent6="accent6" hlink="hlink" folHlink="folHlink"/>
    </a:extraClrScheme>
    <a:extraClrScheme>
      <a:clrScheme name="Closing Thank you Slide 14">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A51C30"/>
        </a:hlink>
        <a:folHlink>
          <a:srgbClr val="4E84C4"/>
        </a:folHlink>
      </a:clrScheme>
      <a:clrMap bg1="lt1" tx1="dk1" bg2="lt2" tx2="dk2" accent1="accent1" accent2="accent2" accent3="accent3" accent4="accent4" accent5="accent5" accent6="accent6" hlink="hlink" folHlink="folHlink"/>
    </a:extraClrScheme>
    <a:extraClrScheme>
      <a:clrScheme name="Closing Thank you Slide 15">
        <a:dk1>
          <a:srgbClr val="000000"/>
        </a:dk1>
        <a:lt1>
          <a:srgbClr val="FFFFFF"/>
        </a:lt1>
        <a:dk2>
          <a:srgbClr val="A51C30"/>
        </a:dk2>
        <a:lt2>
          <a:srgbClr val="BAC5C6"/>
        </a:lt2>
        <a:accent1>
          <a:srgbClr val="8996A0"/>
        </a:accent1>
        <a:accent2>
          <a:srgbClr val="A51C30"/>
        </a:accent2>
        <a:accent3>
          <a:srgbClr val="FFFFFF"/>
        </a:accent3>
        <a:accent4>
          <a:srgbClr val="000000"/>
        </a:accent4>
        <a:accent5>
          <a:srgbClr val="C4C9CD"/>
        </a:accent5>
        <a:accent6>
          <a:srgbClr val="95182A"/>
        </a:accent6>
        <a:hlink>
          <a:srgbClr val="E87D1E"/>
        </a:hlink>
        <a:folHlink>
          <a:srgbClr val="4E84C4"/>
        </a:folHlink>
      </a:clrScheme>
      <a:clrMap bg1="lt1" tx1="dk1" bg2="lt2" tx2="dk2" accent1="accent1" accent2="accent2" accent3="accent3" accent4="accent4" accent5="accent5" accent6="accent6" hlink="hlink" folHlink="folHlink"/>
    </a:extraClrScheme>
    <a:extraClrScheme>
      <a:clrScheme name="Closing Thank you Slide 16">
        <a:dk1>
          <a:srgbClr val="000000"/>
        </a:dk1>
        <a:lt1>
          <a:srgbClr val="FFFFFF"/>
        </a:lt1>
        <a:dk2>
          <a:srgbClr val="A51C30"/>
        </a:dk2>
        <a:lt2>
          <a:srgbClr val="BAC5C6"/>
        </a:lt2>
        <a:accent1>
          <a:srgbClr val="8996A0"/>
        </a:accent1>
        <a:accent2>
          <a:srgbClr val="A51C30"/>
        </a:accent2>
        <a:accent3>
          <a:srgbClr val="FFFFFF"/>
        </a:accent3>
        <a:accent4>
          <a:srgbClr val="000000"/>
        </a:accent4>
        <a:accent5>
          <a:srgbClr val="C4C9CD"/>
        </a:accent5>
        <a:accent6>
          <a:srgbClr val="95182A"/>
        </a:accent6>
        <a:hlink>
          <a:srgbClr val="293352"/>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PAC TITLE 5">
    <a:dk1>
      <a:srgbClr val="000000"/>
    </a:dk1>
    <a:lt1>
      <a:srgbClr val="FFFFFF"/>
    </a:lt1>
    <a:dk2>
      <a:srgbClr val="A51C30"/>
    </a:dk2>
    <a:lt2>
      <a:srgbClr val="BAC5C6"/>
    </a:lt2>
    <a:accent1>
      <a:srgbClr val="8996A0"/>
    </a:accent1>
    <a:accent2>
      <a:srgbClr val="A51C30"/>
    </a:accent2>
    <a:accent3>
      <a:srgbClr val="FFFFFF"/>
    </a:accent3>
    <a:accent4>
      <a:srgbClr val="000000"/>
    </a:accent4>
    <a:accent5>
      <a:srgbClr val="C4C9CD"/>
    </a:accent5>
    <a:accent6>
      <a:srgbClr val="95182A"/>
    </a:accent6>
    <a:hlink>
      <a:srgbClr val="E87D1E"/>
    </a:hlink>
    <a:folHlink>
      <a:srgbClr val="4E84C4"/>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E1163AB6B926144BBC75C55F13C169F" ma:contentTypeVersion="7" ma:contentTypeDescription="Create a new document." ma:contentTypeScope="" ma:versionID="1d23f567c18bb93d6ad1612495d0cac8">
  <xsd:schema xmlns:xsd="http://www.w3.org/2001/XMLSchema" xmlns:xs="http://www.w3.org/2001/XMLSchema" xmlns:p="http://schemas.microsoft.com/office/2006/metadata/properties" xmlns:ns2="691d8d5d-6b6f-44d2-a10f-da25b4c728df" xmlns:ns3="d6102c02-c387-4e05-aee2-a30aa4ebf531" xmlns:ns4="7e5574dd-ed82-4a7e-9e6d-b90ef4187a97" targetNamespace="http://schemas.microsoft.com/office/2006/metadata/properties" ma:root="true" ma:fieldsID="3efac43efaaf234dd80eb9f631dbfe4a" ns2:_="" ns3:_="" ns4:_="">
    <xsd:import namespace="691d8d5d-6b6f-44d2-a10f-da25b4c728df"/>
    <xsd:import namespace="d6102c02-c387-4e05-aee2-a30aa4ebf531"/>
    <xsd:import namespace="7e5574dd-ed82-4a7e-9e6d-b90ef4187a97"/>
    <xsd:element name="properties">
      <xsd:complexType>
        <xsd:sequence>
          <xsd:element name="documentManagement">
            <xsd:complexType>
              <xsd:all>
                <xsd:element ref="ns2:SharedWithUsers" minOccurs="0"/>
                <xsd:element ref="ns2:SharingHintHash" minOccurs="0"/>
                <xsd:element ref="ns2:SharedWithDetails" minOccurs="0"/>
                <xsd:element ref="ns3:LastSharedByUser" minOccurs="0"/>
                <xsd:element ref="ns3:LastSharedByTime"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1d8d5d-6b6f-44d2-a10f-da25b4c728d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102c02-c387-4e05-aee2-a30aa4ebf531" elementFormDefault="qualified">
    <xsd:import namespace="http://schemas.microsoft.com/office/2006/documentManagement/types"/>
    <xsd:import namespace="http://schemas.microsoft.com/office/infopath/2007/PartnerControls"/>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7e5574dd-ed82-4a7e-9e6d-b90ef4187a97"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B2EB6B7-DD99-4309-B1F7-B6BFD6C714AF}">
  <ds:schemaRefs>
    <ds:schemaRef ds:uri="http://schemas.microsoft.com/office/infopath/2007/PartnerControls"/>
    <ds:schemaRef ds:uri="7e5574dd-ed82-4a7e-9e6d-b90ef4187a97"/>
    <ds:schemaRef ds:uri="691d8d5d-6b6f-44d2-a10f-da25b4c728df"/>
    <ds:schemaRef ds:uri="d6102c02-c387-4e05-aee2-a30aa4ebf531"/>
    <ds:schemaRef ds:uri="http://schemas.microsoft.com/office/2006/documentManagement/types"/>
    <ds:schemaRef ds:uri="http://purl.org/dc/elements/1.1/"/>
    <ds:schemaRef ds:uri="http://purl.org/dc/dcmitype/"/>
    <ds:schemaRef ds:uri="http://schemas.openxmlformats.org/package/2006/metadata/core-properties"/>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2E3D6A04-3FD4-4F83-9CBB-95AE9B249BBF}">
  <ds:schemaRefs>
    <ds:schemaRef ds:uri="http://schemas.microsoft.com/sharepoint/v3/contenttype/forms"/>
  </ds:schemaRefs>
</ds:datastoreItem>
</file>

<file path=customXml/itemProps3.xml><?xml version="1.0" encoding="utf-8"?>
<ds:datastoreItem xmlns:ds="http://schemas.openxmlformats.org/officeDocument/2006/customXml" ds:itemID="{C22E757F-7E97-4666-A8FF-4D66D3E412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1d8d5d-6b6f-44d2-a10f-da25b4c728df"/>
    <ds:schemaRef ds:uri="d6102c02-c387-4e05-aee2-a30aa4ebf531"/>
    <ds:schemaRef ds:uri="7e5574dd-ed82-4a7e-9e6d-b90ef4187a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HUIT PPT Template 1.13.12</Template>
  <TotalTime>0</TotalTime>
  <Words>1341</Words>
  <Application>Microsoft Office PowerPoint</Application>
  <PresentationFormat>On-screen Show (4:3)</PresentationFormat>
  <Paragraphs>221</Paragraphs>
  <Slides>18</Slides>
  <Notes>18</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18</vt:i4>
      </vt:variant>
    </vt:vector>
  </HeadingPairs>
  <TitlesOfParts>
    <vt:vector size="22" baseType="lpstr">
      <vt:lpstr>Arial</vt:lpstr>
      <vt:lpstr>Calibri</vt:lpstr>
      <vt:lpstr>HUIT PPT Template 1.13.12</vt:lpstr>
      <vt:lpstr>HUIT Closing Thank you Slide</vt:lpstr>
      <vt:lpstr> IAM Group Services </vt:lpstr>
      <vt:lpstr>Groups Enable Other IT Services</vt:lpstr>
      <vt:lpstr>IAM Group Services Overview</vt:lpstr>
      <vt:lpstr>Group Services Guiding Principles</vt:lpstr>
      <vt:lpstr>Group Services Guiding Principles and Activities</vt:lpstr>
      <vt:lpstr>PowerPoint Presentation</vt:lpstr>
      <vt:lpstr>Grouper</vt:lpstr>
      <vt:lpstr>Current Status of Grouper - Monthly Group Services Metrics</vt:lpstr>
      <vt:lpstr>The Value of Reference Groups</vt:lpstr>
      <vt:lpstr>Reference Groups Build-out</vt:lpstr>
      <vt:lpstr>HarvardKey Integrated with Group Services</vt:lpstr>
      <vt:lpstr>PowerPoint Presentation</vt:lpstr>
      <vt:lpstr>PowerPoint Presentation</vt:lpstr>
      <vt:lpstr>PowerPoint Presentation</vt:lpstr>
      <vt:lpstr>PowerPoint Presentation</vt:lpstr>
      <vt:lpstr>Application Authorization Groups</vt:lpstr>
      <vt:lpstr>Delegated Group Administration </vt:lpstr>
      <vt:lpstr>How Can I Use The Service?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cp:lastPrinted>2017-09-13T19:38:46Z</cp:lastPrinted>
  <dcterms:created xsi:type="dcterms:W3CDTF">2017-01-06T19:36:07Z</dcterms:created>
  <dcterms:modified xsi:type="dcterms:W3CDTF">2018-04-25T15:40:36Z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0x0101007E1163AB6B926144BBC75C55F13C169F</vt:lpwstr>
  </property>
</Properties>
</file>